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300" r:id="rId6"/>
    <p:sldId id="261" r:id="rId7"/>
    <p:sldId id="299" r:id="rId8"/>
    <p:sldId id="313" r:id="rId9"/>
    <p:sldId id="264" r:id="rId10"/>
    <p:sldId id="314" r:id="rId11"/>
    <p:sldId id="315" r:id="rId12"/>
    <p:sldId id="305" r:id="rId13"/>
    <p:sldId id="310" r:id="rId14"/>
    <p:sldId id="304" r:id="rId15"/>
    <p:sldId id="274" r:id="rId16"/>
    <p:sldId id="275" r:id="rId17"/>
    <p:sldId id="276" r:id="rId18"/>
    <p:sldId id="277" r:id="rId19"/>
    <p:sldId id="278" r:id="rId20"/>
    <p:sldId id="309" r:id="rId21"/>
    <p:sldId id="281" r:id="rId22"/>
    <p:sldId id="282" r:id="rId23"/>
    <p:sldId id="308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292" r:id="rId32"/>
    <p:sldId id="293" r:id="rId33"/>
    <p:sldId id="297" r:id="rId34"/>
    <p:sldId id="294" r:id="rId35"/>
  </p:sldIdLst>
  <p:sldSz cx="10058400" cy="6858000"/>
  <p:notesSz cx="9240838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Ann Lynn" initials="KA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2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4947" cy="3477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4434" y="0"/>
            <a:ext cx="4004947" cy="3477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272B4-DAC1-455E-BADA-9EFD7DAD55D5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9863" y="522288"/>
            <a:ext cx="3821112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667" y="3303548"/>
            <a:ext cx="7391504" cy="312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487"/>
            <a:ext cx="4004947" cy="3477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4434" y="6605487"/>
            <a:ext cx="4004947" cy="3477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566A8-C121-40EF-A76D-C573774B2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4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08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9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9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8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8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9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566A8-C121-40EF-A76D-C573774B23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4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125980"/>
            <a:ext cx="8549640" cy="14401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3840480"/>
            <a:ext cx="7040880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577340"/>
            <a:ext cx="4375404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40781" y="1697997"/>
            <a:ext cx="3715898" cy="41264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552" y="367605"/>
            <a:ext cx="8903294" cy="7379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8172" y="1687177"/>
            <a:ext cx="8322055" cy="45276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6377940"/>
            <a:ext cx="3218688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6377940"/>
            <a:ext cx="2313432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6377940"/>
            <a:ext cx="2313432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6940" y="1399045"/>
            <a:ext cx="4645660" cy="2019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4000" dirty="0">
                <a:solidFill>
                  <a:srgbClr val="ED1C2E"/>
                </a:solidFill>
                <a:latin typeface="Arial"/>
                <a:cs typeface="Arial"/>
              </a:rPr>
              <a:t>Pre-Op </a:t>
            </a:r>
            <a:r>
              <a:rPr lang="en-US" sz="4000" dirty="0">
                <a:solidFill>
                  <a:srgbClr val="ED1C2E"/>
                </a:solidFill>
                <a:latin typeface="Arial"/>
                <a:cs typeface="Arial"/>
              </a:rPr>
              <a:t>Education</a:t>
            </a:r>
            <a:r>
              <a:rPr sz="4000" dirty="0">
                <a:solidFill>
                  <a:srgbClr val="ED1C2E"/>
                </a:solidFill>
                <a:latin typeface="Arial"/>
                <a:cs typeface="Arial"/>
              </a:rPr>
              <a:t> for </a:t>
            </a:r>
            <a:r>
              <a:rPr lang="en-US" sz="4000" dirty="0">
                <a:solidFill>
                  <a:srgbClr val="ED1C2E"/>
                </a:solidFill>
                <a:latin typeface="Arial"/>
                <a:cs typeface="Arial"/>
              </a:rPr>
              <a:t>Bariatric</a:t>
            </a:r>
            <a:r>
              <a:rPr sz="4000" dirty="0">
                <a:solidFill>
                  <a:srgbClr val="ED1C2E"/>
                </a:solidFill>
                <a:latin typeface="Arial"/>
                <a:cs typeface="Arial"/>
              </a:rPr>
              <a:t> Surgery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39"/>
              </a:spcBef>
            </a:pPr>
            <a:endParaRPr sz="1400" dirty="0"/>
          </a:p>
        </p:txBody>
      </p:sp>
      <p:sp>
        <p:nvSpPr>
          <p:cNvPr id="3" name="object 3"/>
          <p:cNvSpPr/>
          <p:nvPr/>
        </p:nvSpPr>
        <p:spPr>
          <a:xfrm>
            <a:off x="4796818" y="6210198"/>
            <a:ext cx="166255" cy="188290"/>
          </a:xfrm>
          <a:custGeom>
            <a:avLst/>
            <a:gdLst/>
            <a:ahLst/>
            <a:cxnLst/>
            <a:rect l="l" t="t" r="r" b="b"/>
            <a:pathLst>
              <a:path w="166255" h="188290">
                <a:moveTo>
                  <a:pt x="97078" y="0"/>
                </a:moveTo>
                <a:lnTo>
                  <a:pt x="68630" y="0"/>
                </a:lnTo>
                <a:lnTo>
                  <a:pt x="0" y="188290"/>
                </a:lnTo>
                <a:lnTo>
                  <a:pt x="26225" y="188290"/>
                </a:lnTo>
                <a:lnTo>
                  <a:pt x="41846" y="144221"/>
                </a:lnTo>
                <a:lnTo>
                  <a:pt x="150064" y="144221"/>
                </a:lnTo>
                <a:lnTo>
                  <a:pt x="142580" y="123850"/>
                </a:lnTo>
                <a:lnTo>
                  <a:pt x="48539" y="123850"/>
                </a:lnTo>
                <a:lnTo>
                  <a:pt x="74343" y="52737"/>
                </a:lnTo>
                <a:lnTo>
                  <a:pt x="78271" y="40485"/>
                </a:lnTo>
                <a:lnTo>
                  <a:pt x="81457" y="28447"/>
                </a:lnTo>
                <a:lnTo>
                  <a:pt x="107530" y="28447"/>
                </a:lnTo>
                <a:lnTo>
                  <a:pt x="97078" y="0"/>
                </a:lnTo>
                <a:close/>
              </a:path>
              <a:path w="166255" h="188290">
                <a:moveTo>
                  <a:pt x="150064" y="144221"/>
                </a:moveTo>
                <a:lnTo>
                  <a:pt x="121907" y="144221"/>
                </a:lnTo>
                <a:lnTo>
                  <a:pt x="137528" y="188290"/>
                </a:lnTo>
                <a:lnTo>
                  <a:pt x="166255" y="188290"/>
                </a:lnTo>
                <a:lnTo>
                  <a:pt x="150064" y="144221"/>
                </a:lnTo>
                <a:close/>
              </a:path>
              <a:path w="166255" h="188290">
                <a:moveTo>
                  <a:pt x="107530" y="28447"/>
                </a:moveTo>
                <a:lnTo>
                  <a:pt x="81457" y="28447"/>
                </a:lnTo>
                <a:lnTo>
                  <a:pt x="82945" y="32389"/>
                </a:lnTo>
                <a:lnTo>
                  <a:pt x="86241" y="44534"/>
                </a:lnTo>
                <a:lnTo>
                  <a:pt x="90385" y="56629"/>
                </a:lnTo>
                <a:lnTo>
                  <a:pt x="114922" y="123850"/>
                </a:lnTo>
                <a:lnTo>
                  <a:pt x="142580" y="123850"/>
                </a:lnTo>
                <a:lnTo>
                  <a:pt x="107530" y="2844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970818" y="6194852"/>
            <a:ext cx="119441" cy="205841"/>
          </a:xfrm>
          <a:custGeom>
            <a:avLst/>
            <a:gdLst/>
            <a:ahLst/>
            <a:cxnLst/>
            <a:rect l="l" t="t" r="r" b="b"/>
            <a:pathLst>
              <a:path w="119441" h="205841">
                <a:moveTo>
                  <a:pt x="67826" y="63104"/>
                </a:moveTo>
                <a:lnTo>
                  <a:pt x="22000" y="81842"/>
                </a:lnTo>
                <a:lnTo>
                  <a:pt x="3412" y="118887"/>
                </a:lnTo>
                <a:lnTo>
                  <a:pt x="0" y="155007"/>
                </a:lnTo>
                <a:lnTo>
                  <a:pt x="3023" y="169907"/>
                </a:lnTo>
                <a:lnTo>
                  <a:pt x="26852" y="199895"/>
                </a:lnTo>
                <a:lnTo>
                  <a:pt x="56134" y="205841"/>
                </a:lnTo>
                <a:lnTo>
                  <a:pt x="69487" y="202594"/>
                </a:lnTo>
                <a:lnTo>
                  <a:pt x="80932" y="196126"/>
                </a:lnTo>
                <a:lnTo>
                  <a:pt x="90156" y="186852"/>
                </a:lnTo>
                <a:lnTo>
                  <a:pt x="90992" y="185394"/>
                </a:lnTo>
                <a:lnTo>
                  <a:pt x="53524" y="185394"/>
                </a:lnTo>
                <a:lnTo>
                  <a:pt x="43372" y="182517"/>
                </a:lnTo>
                <a:lnTo>
                  <a:pt x="35609" y="175529"/>
                </a:lnTo>
                <a:lnTo>
                  <a:pt x="30201" y="164106"/>
                </a:lnTo>
                <a:lnTo>
                  <a:pt x="27116" y="147923"/>
                </a:lnTo>
                <a:lnTo>
                  <a:pt x="26321" y="126657"/>
                </a:lnTo>
                <a:lnTo>
                  <a:pt x="29825" y="110148"/>
                </a:lnTo>
                <a:lnTo>
                  <a:pt x="36219" y="97788"/>
                </a:lnTo>
                <a:lnTo>
                  <a:pt x="45209" y="89301"/>
                </a:lnTo>
                <a:lnTo>
                  <a:pt x="56500" y="84410"/>
                </a:lnTo>
                <a:lnTo>
                  <a:pt x="69797" y="82842"/>
                </a:lnTo>
                <a:lnTo>
                  <a:pt x="119441" y="82842"/>
                </a:lnTo>
                <a:lnTo>
                  <a:pt x="119441" y="64331"/>
                </a:lnTo>
                <a:lnTo>
                  <a:pt x="93255" y="64331"/>
                </a:lnTo>
                <a:lnTo>
                  <a:pt x="81371" y="63409"/>
                </a:lnTo>
                <a:lnTo>
                  <a:pt x="67826" y="63104"/>
                </a:lnTo>
                <a:close/>
              </a:path>
              <a:path w="119441" h="205841">
                <a:moveTo>
                  <a:pt x="119441" y="175183"/>
                </a:moveTo>
                <a:lnTo>
                  <a:pt x="96848" y="175183"/>
                </a:lnTo>
                <a:lnTo>
                  <a:pt x="96945" y="178036"/>
                </a:lnTo>
                <a:lnTo>
                  <a:pt x="95574" y="191183"/>
                </a:lnTo>
                <a:lnTo>
                  <a:pt x="95184" y="203631"/>
                </a:lnTo>
                <a:lnTo>
                  <a:pt x="119441" y="203631"/>
                </a:lnTo>
                <a:lnTo>
                  <a:pt x="119441" y="175183"/>
                </a:lnTo>
                <a:close/>
              </a:path>
              <a:path w="119441" h="205841">
                <a:moveTo>
                  <a:pt x="119441" y="82842"/>
                </a:moveTo>
                <a:lnTo>
                  <a:pt x="77608" y="82842"/>
                </a:lnTo>
                <a:lnTo>
                  <a:pt x="85977" y="83692"/>
                </a:lnTo>
                <a:lnTo>
                  <a:pt x="94346" y="85915"/>
                </a:lnTo>
                <a:lnTo>
                  <a:pt x="94214" y="136240"/>
                </a:lnTo>
                <a:lnTo>
                  <a:pt x="78820" y="174847"/>
                </a:lnTo>
                <a:lnTo>
                  <a:pt x="53524" y="185394"/>
                </a:lnTo>
                <a:lnTo>
                  <a:pt x="90992" y="185394"/>
                </a:lnTo>
                <a:lnTo>
                  <a:pt x="96848" y="175183"/>
                </a:lnTo>
                <a:lnTo>
                  <a:pt x="119441" y="175183"/>
                </a:lnTo>
                <a:lnTo>
                  <a:pt x="119441" y="82842"/>
                </a:lnTo>
                <a:close/>
              </a:path>
              <a:path w="119441" h="205841">
                <a:moveTo>
                  <a:pt x="119441" y="0"/>
                </a:moveTo>
                <a:lnTo>
                  <a:pt x="94346" y="0"/>
                </a:lnTo>
                <a:lnTo>
                  <a:pt x="93255" y="64331"/>
                </a:lnTo>
                <a:lnTo>
                  <a:pt x="119441" y="64331"/>
                </a:lnTo>
                <a:lnTo>
                  <a:pt x="119441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109232" y="6259843"/>
            <a:ext cx="131102" cy="138645"/>
          </a:xfrm>
          <a:custGeom>
            <a:avLst/>
            <a:gdLst/>
            <a:ahLst/>
            <a:cxnLst/>
            <a:rect l="l" t="t" r="r" b="b"/>
            <a:pathLst>
              <a:path w="131102" h="138645">
                <a:moveTo>
                  <a:pt x="28168" y="0"/>
                </a:moveTo>
                <a:lnTo>
                  <a:pt x="0" y="0"/>
                </a:lnTo>
                <a:lnTo>
                  <a:pt x="52158" y="138645"/>
                </a:lnTo>
                <a:lnTo>
                  <a:pt x="78104" y="138645"/>
                </a:lnTo>
                <a:lnTo>
                  <a:pt x="89513" y="108800"/>
                </a:lnTo>
                <a:lnTo>
                  <a:pt x="66116" y="108800"/>
                </a:lnTo>
                <a:lnTo>
                  <a:pt x="65039" y="106870"/>
                </a:lnTo>
                <a:lnTo>
                  <a:pt x="61520" y="94819"/>
                </a:lnTo>
                <a:lnTo>
                  <a:pt x="57467" y="82575"/>
                </a:lnTo>
                <a:lnTo>
                  <a:pt x="28168" y="0"/>
                </a:lnTo>
                <a:close/>
              </a:path>
              <a:path w="131102" h="138645">
                <a:moveTo>
                  <a:pt x="131102" y="0"/>
                </a:moveTo>
                <a:lnTo>
                  <a:pt x="104051" y="0"/>
                </a:lnTo>
                <a:lnTo>
                  <a:pt x="73526" y="84514"/>
                </a:lnTo>
                <a:lnTo>
                  <a:pt x="69538" y="96774"/>
                </a:lnTo>
                <a:lnTo>
                  <a:pt x="66116" y="108800"/>
                </a:lnTo>
                <a:lnTo>
                  <a:pt x="89513" y="108800"/>
                </a:lnTo>
                <a:lnTo>
                  <a:pt x="13110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41961" y="6257737"/>
            <a:ext cx="108554" cy="142930"/>
          </a:xfrm>
          <a:custGeom>
            <a:avLst/>
            <a:gdLst/>
            <a:ahLst/>
            <a:cxnLst/>
            <a:rect l="l" t="t" r="r" b="b"/>
            <a:pathLst>
              <a:path w="108554" h="142930">
                <a:moveTo>
                  <a:pt x="102152" y="19723"/>
                </a:moveTo>
                <a:lnTo>
                  <a:pt x="59026" y="19723"/>
                </a:lnTo>
                <a:lnTo>
                  <a:pt x="73142" y="24297"/>
                </a:lnTo>
                <a:lnTo>
                  <a:pt x="80689" y="34122"/>
                </a:lnTo>
                <a:lnTo>
                  <a:pt x="82925" y="48971"/>
                </a:lnTo>
                <a:lnTo>
                  <a:pt x="65186" y="60118"/>
                </a:lnTo>
                <a:lnTo>
                  <a:pt x="48451" y="62735"/>
                </a:lnTo>
                <a:lnTo>
                  <a:pt x="33992" y="67142"/>
                </a:lnTo>
                <a:lnTo>
                  <a:pt x="1295" y="102272"/>
                </a:lnTo>
                <a:lnTo>
                  <a:pt x="0" y="115327"/>
                </a:lnTo>
                <a:lnTo>
                  <a:pt x="4418" y="127279"/>
                </a:lnTo>
                <a:lnTo>
                  <a:pt x="13352" y="135992"/>
                </a:lnTo>
                <a:lnTo>
                  <a:pt x="26655" y="141273"/>
                </a:lnTo>
                <a:lnTo>
                  <a:pt x="44178" y="142930"/>
                </a:lnTo>
                <a:lnTo>
                  <a:pt x="58098" y="139553"/>
                </a:lnTo>
                <a:lnTo>
                  <a:pt x="69829" y="133031"/>
                </a:lnTo>
                <a:lnTo>
                  <a:pt x="78977" y="124008"/>
                </a:lnTo>
                <a:lnTo>
                  <a:pt x="79505" y="123079"/>
                </a:lnTo>
                <a:lnTo>
                  <a:pt x="40484" y="123079"/>
                </a:lnTo>
                <a:lnTo>
                  <a:pt x="28491" y="116698"/>
                </a:lnTo>
                <a:lnTo>
                  <a:pt x="24076" y="103388"/>
                </a:lnTo>
                <a:lnTo>
                  <a:pt x="25839" y="95883"/>
                </a:lnTo>
                <a:lnTo>
                  <a:pt x="31390" y="88714"/>
                </a:lnTo>
                <a:lnTo>
                  <a:pt x="41944" y="82645"/>
                </a:lnTo>
                <a:lnTo>
                  <a:pt x="58717" y="78443"/>
                </a:lnTo>
                <a:lnTo>
                  <a:pt x="82925" y="76873"/>
                </a:lnTo>
                <a:lnTo>
                  <a:pt x="108043" y="76873"/>
                </a:lnTo>
                <a:lnTo>
                  <a:pt x="107981" y="42495"/>
                </a:lnTo>
                <a:lnTo>
                  <a:pt x="106448" y="30316"/>
                </a:lnTo>
                <a:lnTo>
                  <a:pt x="102248" y="19832"/>
                </a:lnTo>
                <a:close/>
              </a:path>
              <a:path w="108554" h="142930">
                <a:moveTo>
                  <a:pt x="108108" y="113131"/>
                </a:moveTo>
                <a:lnTo>
                  <a:pt x="85148" y="113131"/>
                </a:lnTo>
                <a:lnTo>
                  <a:pt x="85271" y="116698"/>
                </a:lnTo>
                <a:lnTo>
                  <a:pt x="84500" y="126785"/>
                </a:lnTo>
                <a:lnTo>
                  <a:pt x="84399" y="133031"/>
                </a:lnTo>
                <a:lnTo>
                  <a:pt x="84322" y="140754"/>
                </a:lnTo>
                <a:lnTo>
                  <a:pt x="108554" y="139117"/>
                </a:lnTo>
                <a:lnTo>
                  <a:pt x="108311" y="127279"/>
                </a:lnTo>
                <a:lnTo>
                  <a:pt x="108108" y="113131"/>
                </a:lnTo>
                <a:close/>
              </a:path>
              <a:path w="108554" h="142930">
                <a:moveTo>
                  <a:pt x="108043" y="76873"/>
                </a:moveTo>
                <a:lnTo>
                  <a:pt x="82925" y="76873"/>
                </a:lnTo>
                <a:lnTo>
                  <a:pt x="81579" y="90633"/>
                </a:lnTo>
                <a:lnTo>
                  <a:pt x="76547" y="103158"/>
                </a:lnTo>
                <a:lnTo>
                  <a:pt x="67923" y="113561"/>
                </a:lnTo>
                <a:lnTo>
                  <a:pt x="55854" y="120612"/>
                </a:lnTo>
                <a:lnTo>
                  <a:pt x="40484" y="123079"/>
                </a:lnTo>
                <a:lnTo>
                  <a:pt x="79505" y="123079"/>
                </a:lnTo>
                <a:lnTo>
                  <a:pt x="85148" y="113131"/>
                </a:lnTo>
                <a:lnTo>
                  <a:pt x="108108" y="113131"/>
                </a:lnTo>
                <a:lnTo>
                  <a:pt x="108043" y="76873"/>
                </a:lnTo>
                <a:close/>
              </a:path>
              <a:path w="108554" h="142930">
                <a:moveTo>
                  <a:pt x="44222" y="0"/>
                </a:moveTo>
                <a:lnTo>
                  <a:pt x="31167" y="2117"/>
                </a:lnTo>
                <a:lnTo>
                  <a:pt x="19095" y="5349"/>
                </a:lnTo>
                <a:lnTo>
                  <a:pt x="8173" y="9359"/>
                </a:lnTo>
                <a:lnTo>
                  <a:pt x="19862" y="26272"/>
                </a:lnTo>
                <a:lnTo>
                  <a:pt x="31479" y="22568"/>
                </a:lnTo>
                <a:lnTo>
                  <a:pt x="44596" y="20337"/>
                </a:lnTo>
                <a:lnTo>
                  <a:pt x="59026" y="19723"/>
                </a:lnTo>
                <a:lnTo>
                  <a:pt x="102152" y="19723"/>
                </a:lnTo>
                <a:lnTo>
                  <a:pt x="94654" y="11300"/>
                </a:lnTo>
                <a:lnTo>
                  <a:pt x="82938" y="4978"/>
                </a:lnTo>
                <a:lnTo>
                  <a:pt x="66370" y="1125"/>
                </a:lnTo>
                <a:lnTo>
                  <a:pt x="4422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390700" y="6257701"/>
            <a:ext cx="113258" cy="140788"/>
          </a:xfrm>
          <a:custGeom>
            <a:avLst/>
            <a:gdLst/>
            <a:ahLst/>
            <a:cxnLst/>
            <a:rect l="l" t="t" r="r" b="b"/>
            <a:pathLst>
              <a:path w="113258" h="140788">
                <a:moveTo>
                  <a:pt x="24269" y="2142"/>
                </a:moveTo>
                <a:lnTo>
                  <a:pt x="0" y="2142"/>
                </a:lnTo>
                <a:lnTo>
                  <a:pt x="0" y="140788"/>
                </a:lnTo>
                <a:lnTo>
                  <a:pt x="25107" y="140788"/>
                </a:lnTo>
                <a:lnTo>
                  <a:pt x="25274" y="68821"/>
                </a:lnTo>
                <a:lnTo>
                  <a:pt x="27982" y="53013"/>
                </a:lnTo>
                <a:lnTo>
                  <a:pt x="33730" y="39631"/>
                </a:lnTo>
                <a:lnTo>
                  <a:pt x="40418" y="31441"/>
                </a:lnTo>
                <a:lnTo>
                  <a:pt x="22605" y="31441"/>
                </a:lnTo>
                <a:lnTo>
                  <a:pt x="22633" y="27862"/>
                </a:lnTo>
                <a:lnTo>
                  <a:pt x="23909" y="14661"/>
                </a:lnTo>
                <a:lnTo>
                  <a:pt x="24269" y="2142"/>
                </a:lnTo>
                <a:close/>
              </a:path>
              <a:path w="113258" h="140788">
                <a:moveTo>
                  <a:pt x="108072" y="20296"/>
                </a:moveTo>
                <a:lnTo>
                  <a:pt x="65691" y="20296"/>
                </a:lnTo>
                <a:lnTo>
                  <a:pt x="79249" y="24309"/>
                </a:lnTo>
                <a:lnTo>
                  <a:pt x="86195" y="34856"/>
                </a:lnTo>
                <a:lnTo>
                  <a:pt x="88150" y="51240"/>
                </a:lnTo>
                <a:lnTo>
                  <a:pt x="88150" y="140788"/>
                </a:lnTo>
                <a:lnTo>
                  <a:pt x="113258" y="140788"/>
                </a:lnTo>
                <a:lnTo>
                  <a:pt x="113130" y="39073"/>
                </a:lnTo>
                <a:lnTo>
                  <a:pt x="111032" y="26371"/>
                </a:lnTo>
                <a:lnTo>
                  <a:pt x="108072" y="20296"/>
                </a:lnTo>
                <a:close/>
              </a:path>
              <a:path w="113258" h="140788">
                <a:moveTo>
                  <a:pt x="62495" y="0"/>
                </a:moveTo>
                <a:lnTo>
                  <a:pt x="49206" y="3746"/>
                </a:lnTo>
                <a:lnTo>
                  <a:pt x="38037" y="10500"/>
                </a:lnTo>
                <a:lnTo>
                  <a:pt x="29125" y="19864"/>
                </a:lnTo>
                <a:lnTo>
                  <a:pt x="22605" y="31441"/>
                </a:lnTo>
                <a:lnTo>
                  <a:pt x="40418" y="31441"/>
                </a:lnTo>
                <a:lnTo>
                  <a:pt x="42166" y="29300"/>
                </a:lnTo>
                <a:lnTo>
                  <a:pt x="52937" y="22646"/>
                </a:lnTo>
                <a:lnTo>
                  <a:pt x="65691" y="20296"/>
                </a:lnTo>
                <a:lnTo>
                  <a:pt x="108072" y="20296"/>
                </a:lnTo>
                <a:lnTo>
                  <a:pt x="105732" y="15493"/>
                </a:lnTo>
                <a:lnTo>
                  <a:pt x="96417" y="7059"/>
                </a:lnTo>
                <a:lnTo>
                  <a:pt x="82276" y="1688"/>
                </a:lnTo>
                <a:lnTo>
                  <a:pt x="6249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531870" y="6257694"/>
            <a:ext cx="100959" cy="142748"/>
          </a:xfrm>
          <a:custGeom>
            <a:avLst/>
            <a:gdLst/>
            <a:ahLst/>
            <a:cxnLst/>
            <a:rect l="l" t="t" r="r" b="b"/>
            <a:pathLst>
              <a:path w="100959" h="142748">
                <a:moveTo>
                  <a:pt x="65276" y="0"/>
                </a:moveTo>
                <a:lnTo>
                  <a:pt x="25413" y="13529"/>
                </a:lnTo>
                <a:lnTo>
                  <a:pt x="4046" y="47110"/>
                </a:lnTo>
                <a:lnTo>
                  <a:pt x="0" y="78320"/>
                </a:lnTo>
                <a:lnTo>
                  <a:pt x="1901" y="97400"/>
                </a:lnTo>
                <a:lnTo>
                  <a:pt x="23382" y="132902"/>
                </a:lnTo>
                <a:lnTo>
                  <a:pt x="60789" y="142748"/>
                </a:lnTo>
                <a:lnTo>
                  <a:pt x="64006" y="142701"/>
                </a:lnTo>
                <a:lnTo>
                  <a:pt x="78303" y="141389"/>
                </a:lnTo>
                <a:lnTo>
                  <a:pt x="90873" y="138764"/>
                </a:lnTo>
                <a:lnTo>
                  <a:pt x="100959" y="135484"/>
                </a:lnTo>
                <a:lnTo>
                  <a:pt x="97878" y="120732"/>
                </a:lnTo>
                <a:lnTo>
                  <a:pt x="58168" y="120732"/>
                </a:lnTo>
                <a:lnTo>
                  <a:pt x="45541" y="116591"/>
                </a:lnTo>
                <a:lnTo>
                  <a:pt x="36546" y="108582"/>
                </a:lnTo>
                <a:lnTo>
                  <a:pt x="30734" y="96962"/>
                </a:lnTo>
                <a:lnTo>
                  <a:pt x="27660" y="81983"/>
                </a:lnTo>
                <a:lnTo>
                  <a:pt x="26875" y="63903"/>
                </a:lnTo>
                <a:lnTo>
                  <a:pt x="29766" y="49226"/>
                </a:lnTo>
                <a:lnTo>
                  <a:pt x="35654" y="37221"/>
                </a:lnTo>
                <a:lnTo>
                  <a:pt x="44746" y="28239"/>
                </a:lnTo>
                <a:lnTo>
                  <a:pt x="57253" y="22634"/>
                </a:lnTo>
                <a:lnTo>
                  <a:pt x="73383" y="20759"/>
                </a:lnTo>
                <a:lnTo>
                  <a:pt x="96489" y="20759"/>
                </a:lnTo>
                <a:lnTo>
                  <a:pt x="91893" y="2271"/>
                </a:lnTo>
                <a:lnTo>
                  <a:pt x="79687" y="556"/>
                </a:lnTo>
                <a:lnTo>
                  <a:pt x="65276" y="0"/>
                </a:lnTo>
                <a:close/>
              </a:path>
              <a:path w="100959" h="142748">
                <a:moveTo>
                  <a:pt x="96661" y="114902"/>
                </a:moveTo>
                <a:lnTo>
                  <a:pt x="86802" y="118313"/>
                </a:lnTo>
                <a:lnTo>
                  <a:pt x="74200" y="120335"/>
                </a:lnTo>
                <a:lnTo>
                  <a:pt x="58168" y="120732"/>
                </a:lnTo>
                <a:lnTo>
                  <a:pt x="97878" y="120732"/>
                </a:lnTo>
                <a:lnTo>
                  <a:pt x="96661" y="114902"/>
                </a:lnTo>
                <a:close/>
              </a:path>
              <a:path w="100959" h="142748">
                <a:moveTo>
                  <a:pt x="96489" y="20759"/>
                </a:moveTo>
                <a:lnTo>
                  <a:pt x="73383" y="20759"/>
                </a:lnTo>
                <a:lnTo>
                  <a:pt x="86271" y="22789"/>
                </a:lnTo>
                <a:lnTo>
                  <a:pt x="97899" y="26429"/>
                </a:lnTo>
                <a:lnTo>
                  <a:pt x="96489" y="2075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645994" y="6258153"/>
            <a:ext cx="117394" cy="142482"/>
          </a:xfrm>
          <a:custGeom>
            <a:avLst/>
            <a:gdLst/>
            <a:ahLst/>
            <a:cxnLst/>
            <a:rect l="l" t="t" r="r" b="b"/>
            <a:pathLst>
              <a:path w="117394" h="142482">
                <a:moveTo>
                  <a:pt x="51196" y="0"/>
                </a:moveTo>
                <a:lnTo>
                  <a:pt x="17279" y="18963"/>
                </a:lnTo>
                <a:lnTo>
                  <a:pt x="1107" y="58539"/>
                </a:lnTo>
                <a:lnTo>
                  <a:pt x="0" y="75321"/>
                </a:lnTo>
                <a:lnTo>
                  <a:pt x="1459" y="91519"/>
                </a:lnTo>
                <a:lnTo>
                  <a:pt x="18945" y="126403"/>
                </a:lnTo>
                <a:lnTo>
                  <a:pt x="57731" y="141598"/>
                </a:lnTo>
                <a:lnTo>
                  <a:pt x="75757" y="142482"/>
                </a:lnTo>
                <a:lnTo>
                  <a:pt x="88833" y="140896"/>
                </a:lnTo>
                <a:lnTo>
                  <a:pt x="101099" y="138113"/>
                </a:lnTo>
                <a:lnTo>
                  <a:pt x="112364" y="134200"/>
                </a:lnTo>
                <a:lnTo>
                  <a:pt x="104875" y="122051"/>
                </a:lnTo>
                <a:lnTo>
                  <a:pt x="61616" y="122051"/>
                </a:lnTo>
                <a:lnTo>
                  <a:pt x="48485" y="118733"/>
                </a:lnTo>
                <a:lnTo>
                  <a:pt x="38270" y="112004"/>
                </a:lnTo>
                <a:lnTo>
                  <a:pt x="31048" y="101677"/>
                </a:lnTo>
                <a:lnTo>
                  <a:pt x="26899" y="87565"/>
                </a:lnTo>
                <a:lnTo>
                  <a:pt x="25903" y="69480"/>
                </a:lnTo>
                <a:lnTo>
                  <a:pt x="116555" y="69480"/>
                </a:lnTo>
                <a:lnTo>
                  <a:pt x="117114" y="64743"/>
                </a:lnTo>
                <a:lnTo>
                  <a:pt x="117394" y="60832"/>
                </a:lnTo>
                <a:lnTo>
                  <a:pt x="116814" y="51624"/>
                </a:lnTo>
                <a:lnTo>
                  <a:pt x="91727" y="51624"/>
                </a:lnTo>
                <a:lnTo>
                  <a:pt x="29955" y="40013"/>
                </a:lnTo>
                <a:lnTo>
                  <a:pt x="37105" y="28081"/>
                </a:lnTo>
                <a:lnTo>
                  <a:pt x="47552" y="20351"/>
                </a:lnTo>
                <a:lnTo>
                  <a:pt x="60764" y="17601"/>
                </a:lnTo>
                <a:lnTo>
                  <a:pt x="103387" y="17601"/>
                </a:lnTo>
                <a:lnTo>
                  <a:pt x="98183" y="12312"/>
                </a:lnTo>
                <a:lnTo>
                  <a:pt x="86117" y="5497"/>
                </a:lnTo>
                <a:lnTo>
                  <a:pt x="70553" y="1264"/>
                </a:lnTo>
                <a:lnTo>
                  <a:pt x="51196" y="0"/>
                </a:lnTo>
                <a:close/>
              </a:path>
              <a:path w="117394" h="142482">
                <a:moveTo>
                  <a:pt x="101846" y="117137"/>
                </a:moveTo>
                <a:lnTo>
                  <a:pt x="90741" y="119968"/>
                </a:lnTo>
                <a:lnTo>
                  <a:pt x="77445" y="121668"/>
                </a:lnTo>
                <a:lnTo>
                  <a:pt x="61616" y="122051"/>
                </a:lnTo>
                <a:lnTo>
                  <a:pt x="104875" y="122051"/>
                </a:lnTo>
                <a:lnTo>
                  <a:pt x="101846" y="117137"/>
                </a:lnTo>
                <a:close/>
              </a:path>
              <a:path w="117394" h="142482">
                <a:moveTo>
                  <a:pt x="103387" y="17601"/>
                </a:moveTo>
                <a:lnTo>
                  <a:pt x="60764" y="17601"/>
                </a:lnTo>
                <a:lnTo>
                  <a:pt x="70811" y="18963"/>
                </a:lnTo>
                <a:lnTo>
                  <a:pt x="82333" y="25492"/>
                </a:lnTo>
                <a:lnTo>
                  <a:pt x="89506" y="36658"/>
                </a:lnTo>
                <a:lnTo>
                  <a:pt x="91727" y="51624"/>
                </a:lnTo>
                <a:lnTo>
                  <a:pt x="116814" y="51624"/>
                </a:lnTo>
                <a:lnTo>
                  <a:pt x="116358" y="44378"/>
                </a:lnTo>
                <a:lnTo>
                  <a:pt x="113008" y="32140"/>
                </a:lnTo>
                <a:lnTo>
                  <a:pt x="107049" y="21322"/>
                </a:lnTo>
                <a:lnTo>
                  <a:pt x="103387" y="1760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781455" y="6194852"/>
            <a:ext cx="119454" cy="205841"/>
          </a:xfrm>
          <a:custGeom>
            <a:avLst/>
            <a:gdLst/>
            <a:ahLst/>
            <a:cxnLst/>
            <a:rect l="l" t="t" r="r" b="b"/>
            <a:pathLst>
              <a:path w="119454" h="205841">
                <a:moveTo>
                  <a:pt x="67826" y="63104"/>
                </a:moveTo>
                <a:lnTo>
                  <a:pt x="22000" y="81842"/>
                </a:lnTo>
                <a:lnTo>
                  <a:pt x="3412" y="118887"/>
                </a:lnTo>
                <a:lnTo>
                  <a:pt x="0" y="155007"/>
                </a:lnTo>
                <a:lnTo>
                  <a:pt x="3023" y="169907"/>
                </a:lnTo>
                <a:lnTo>
                  <a:pt x="26852" y="199895"/>
                </a:lnTo>
                <a:lnTo>
                  <a:pt x="56134" y="205841"/>
                </a:lnTo>
                <a:lnTo>
                  <a:pt x="69487" y="202594"/>
                </a:lnTo>
                <a:lnTo>
                  <a:pt x="80932" y="196126"/>
                </a:lnTo>
                <a:lnTo>
                  <a:pt x="90156" y="186852"/>
                </a:lnTo>
                <a:lnTo>
                  <a:pt x="90992" y="185394"/>
                </a:lnTo>
                <a:lnTo>
                  <a:pt x="53524" y="185394"/>
                </a:lnTo>
                <a:lnTo>
                  <a:pt x="43372" y="182517"/>
                </a:lnTo>
                <a:lnTo>
                  <a:pt x="35609" y="175529"/>
                </a:lnTo>
                <a:lnTo>
                  <a:pt x="30201" y="164106"/>
                </a:lnTo>
                <a:lnTo>
                  <a:pt x="27116" y="147923"/>
                </a:lnTo>
                <a:lnTo>
                  <a:pt x="26321" y="126657"/>
                </a:lnTo>
                <a:lnTo>
                  <a:pt x="29825" y="110148"/>
                </a:lnTo>
                <a:lnTo>
                  <a:pt x="36219" y="97788"/>
                </a:lnTo>
                <a:lnTo>
                  <a:pt x="45209" y="89301"/>
                </a:lnTo>
                <a:lnTo>
                  <a:pt x="56500" y="84410"/>
                </a:lnTo>
                <a:lnTo>
                  <a:pt x="69797" y="82842"/>
                </a:lnTo>
                <a:lnTo>
                  <a:pt x="119454" y="82842"/>
                </a:lnTo>
                <a:lnTo>
                  <a:pt x="119454" y="64331"/>
                </a:lnTo>
                <a:lnTo>
                  <a:pt x="93255" y="64331"/>
                </a:lnTo>
                <a:lnTo>
                  <a:pt x="81371" y="63409"/>
                </a:lnTo>
                <a:lnTo>
                  <a:pt x="67826" y="63104"/>
                </a:lnTo>
                <a:close/>
              </a:path>
              <a:path w="119454" h="205841">
                <a:moveTo>
                  <a:pt x="119454" y="175183"/>
                </a:moveTo>
                <a:lnTo>
                  <a:pt x="96848" y="175183"/>
                </a:lnTo>
                <a:lnTo>
                  <a:pt x="96945" y="178036"/>
                </a:lnTo>
                <a:lnTo>
                  <a:pt x="95574" y="191183"/>
                </a:lnTo>
                <a:lnTo>
                  <a:pt x="95184" y="203631"/>
                </a:lnTo>
                <a:lnTo>
                  <a:pt x="119454" y="203631"/>
                </a:lnTo>
                <a:lnTo>
                  <a:pt x="119454" y="175183"/>
                </a:lnTo>
                <a:close/>
              </a:path>
              <a:path w="119454" h="205841">
                <a:moveTo>
                  <a:pt x="119454" y="82842"/>
                </a:moveTo>
                <a:lnTo>
                  <a:pt x="77608" y="82842"/>
                </a:lnTo>
                <a:lnTo>
                  <a:pt x="85977" y="83692"/>
                </a:lnTo>
                <a:lnTo>
                  <a:pt x="94346" y="85915"/>
                </a:lnTo>
                <a:lnTo>
                  <a:pt x="94214" y="136240"/>
                </a:lnTo>
                <a:lnTo>
                  <a:pt x="78820" y="174847"/>
                </a:lnTo>
                <a:lnTo>
                  <a:pt x="53524" y="185394"/>
                </a:lnTo>
                <a:lnTo>
                  <a:pt x="90992" y="185394"/>
                </a:lnTo>
                <a:lnTo>
                  <a:pt x="96848" y="175183"/>
                </a:lnTo>
                <a:lnTo>
                  <a:pt x="119454" y="175183"/>
                </a:lnTo>
                <a:lnTo>
                  <a:pt x="119454" y="82842"/>
                </a:lnTo>
                <a:close/>
              </a:path>
              <a:path w="119454" h="205841">
                <a:moveTo>
                  <a:pt x="119454" y="0"/>
                </a:moveTo>
                <a:lnTo>
                  <a:pt x="94346" y="0"/>
                </a:lnTo>
                <a:lnTo>
                  <a:pt x="93255" y="64331"/>
                </a:lnTo>
                <a:lnTo>
                  <a:pt x="119454" y="64331"/>
                </a:lnTo>
                <a:lnTo>
                  <a:pt x="11945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995177" y="6209380"/>
            <a:ext cx="151868" cy="190222"/>
          </a:xfrm>
          <a:custGeom>
            <a:avLst/>
            <a:gdLst/>
            <a:ahLst/>
            <a:cxnLst/>
            <a:rect l="l" t="t" r="r" b="b"/>
            <a:pathLst>
              <a:path w="151868" h="190222">
                <a:moveTo>
                  <a:pt x="50231" y="0"/>
                </a:moveTo>
                <a:lnTo>
                  <a:pt x="36357" y="193"/>
                </a:lnTo>
                <a:lnTo>
                  <a:pt x="0" y="1107"/>
                </a:lnTo>
                <a:lnTo>
                  <a:pt x="8558" y="189223"/>
                </a:lnTo>
                <a:lnTo>
                  <a:pt x="33378" y="190027"/>
                </a:lnTo>
                <a:lnTo>
                  <a:pt x="47701" y="190222"/>
                </a:lnTo>
                <a:lnTo>
                  <a:pt x="49876" y="190209"/>
                </a:lnTo>
                <a:lnTo>
                  <a:pt x="91428" y="183368"/>
                </a:lnTo>
                <a:lnTo>
                  <a:pt x="117670" y="168467"/>
                </a:lnTo>
                <a:lnTo>
                  <a:pt x="42951" y="168467"/>
                </a:lnTo>
                <a:lnTo>
                  <a:pt x="32638" y="167909"/>
                </a:lnTo>
                <a:lnTo>
                  <a:pt x="25653" y="166791"/>
                </a:lnTo>
                <a:lnTo>
                  <a:pt x="27855" y="21654"/>
                </a:lnTo>
                <a:lnTo>
                  <a:pt x="40183" y="21170"/>
                </a:lnTo>
                <a:lnTo>
                  <a:pt x="53835" y="20906"/>
                </a:lnTo>
                <a:lnTo>
                  <a:pt x="124458" y="20906"/>
                </a:lnTo>
                <a:lnTo>
                  <a:pt x="121914" y="18631"/>
                </a:lnTo>
                <a:lnTo>
                  <a:pt x="110812" y="11815"/>
                </a:lnTo>
                <a:lnTo>
                  <a:pt x="98066" y="6583"/>
                </a:lnTo>
                <a:lnTo>
                  <a:pt x="83704" y="2895"/>
                </a:lnTo>
                <a:lnTo>
                  <a:pt x="67750" y="714"/>
                </a:lnTo>
                <a:lnTo>
                  <a:pt x="50231" y="0"/>
                </a:lnTo>
                <a:close/>
              </a:path>
              <a:path w="151868" h="190222">
                <a:moveTo>
                  <a:pt x="124458" y="20906"/>
                </a:moveTo>
                <a:lnTo>
                  <a:pt x="53835" y="20906"/>
                </a:lnTo>
                <a:lnTo>
                  <a:pt x="60701" y="21084"/>
                </a:lnTo>
                <a:lnTo>
                  <a:pt x="76147" y="23065"/>
                </a:lnTo>
                <a:lnTo>
                  <a:pt x="109635" y="42336"/>
                </a:lnTo>
                <a:lnTo>
                  <a:pt x="124470" y="82018"/>
                </a:lnTo>
                <a:lnTo>
                  <a:pt x="125410" y="99874"/>
                </a:lnTo>
                <a:lnTo>
                  <a:pt x="123331" y="116406"/>
                </a:lnTo>
                <a:lnTo>
                  <a:pt x="103102" y="151914"/>
                </a:lnTo>
                <a:lnTo>
                  <a:pt x="65822" y="167461"/>
                </a:lnTo>
                <a:lnTo>
                  <a:pt x="50482" y="168467"/>
                </a:lnTo>
                <a:lnTo>
                  <a:pt x="117670" y="168467"/>
                </a:lnTo>
                <a:lnTo>
                  <a:pt x="144733" y="128406"/>
                </a:lnTo>
                <a:lnTo>
                  <a:pt x="151868" y="77814"/>
                </a:lnTo>
                <a:lnTo>
                  <a:pt x="149372" y="62501"/>
                </a:lnTo>
                <a:lnTo>
                  <a:pt x="145102" y="48964"/>
                </a:lnTo>
                <a:lnTo>
                  <a:pt x="139085" y="37167"/>
                </a:lnTo>
                <a:lnTo>
                  <a:pt x="131347" y="27068"/>
                </a:lnTo>
                <a:lnTo>
                  <a:pt x="124458" y="2090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173139" y="6204343"/>
            <a:ext cx="29286" cy="194157"/>
          </a:xfrm>
          <a:custGeom>
            <a:avLst/>
            <a:gdLst/>
            <a:ahLst/>
            <a:cxnLst/>
            <a:rect l="l" t="t" r="r" b="b"/>
            <a:pathLst>
              <a:path w="29286" h="194157">
                <a:moveTo>
                  <a:pt x="29286" y="55511"/>
                </a:moveTo>
                <a:lnTo>
                  <a:pt x="4178" y="55511"/>
                </a:lnTo>
                <a:lnTo>
                  <a:pt x="4178" y="194157"/>
                </a:lnTo>
                <a:lnTo>
                  <a:pt x="29286" y="194157"/>
                </a:lnTo>
                <a:lnTo>
                  <a:pt x="29286" y="55511"/>
                </a:lnTo>
                <a:close/>
              </a:path>
              <a:path w="29286" h="194157">
                <a:moveTo>
                  <a:pt x="25946" y="0"/>
                </a:moveTo>
                <a:lnTo>
                  <a:pt x="7531" y="0"/>
                </a:lnTo>
                <a:lnTo>
                  <a:pt x="0" y="7251"/>
                </a:lnTo>
                <a:lnTo>
                  <a:pt x="0" y="25387"/>
                </a:lnTo>
                <a:lnTo>
                  <a:pt x="7531" y="32638"/>
                </a:lnTo>
                <a:lnTo>
                  <a:pt x="25946" y="32638"/>
                </a:lnTo>
                <a:lnTo>
                  <a:pt x="33477" y="25107"/>
                </a:lnTo>
                <a:lnTo>
                  <a:pt x="33477" y="6972"/>
                </a:lnTo>
                <a:lnTo>
                  <a:pt x="2594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231375" y="6257937"/>
            <a:ext cx="133408" cy="212801"/>
          </a:xfrm>
          <a:custGeom>
            <a:avLst/>
            <a:gdLst/>
            <a:ahLst/>
            <a:cxnLst/>
            <a:rect l="l" t="t" r="r" b="b"/>
            <a:pathLst>
              <a:path w="133408" h="212801">
                <a:moveTo>
                  <a:pt x="69281" y="0"/>
                </a:moveTo>
                <a:lnTo>
                  <a:pt x="25406" y="11027"/>
                </a:lnTo>
                <a:lnTo>
                  <a:pt x="5368" y="45218"/>
                </a:lnTo>
                <a:lnTo>
                  <a:pt x="4129" y="60617"/>
                </a:lnTo>
                <a:lnTo>
                  <a:pt x="7195" y="73813"/>
                </a:lnTo>
                <a:lnTo>
                  <a:pt x="12817" y="85149"/>
                </a:lnTo>
                <a:lnTo>
                  <a:pt x="20555" y="94465"/>
                </a:lnTo>
                <a:lnTo>
                  <a:pt x="11631" y="103946"/>
                </a:lnTo>
                <a:lnTo>
                  <a:pt x="8464" y="117047"/>
                </a:lnTo>
                <a:lnTo>
                  <a:pt x="11276" y="129225"/>
                </a:lnTo>
                <a:lnTo>
                  <a:pt x="13747" y="141880"/>
                </a:lnTo>
                <a:lnTo>
                  <a:pt x="6353" y="150992"/>
                </a:lnTo>
                <a:lnTo>
                  <a:pt x="1452" y="163629"/>
                </a:lnTo>
                <a:lnTo>
                  <a:pt x="0" y="180168"/>
                </a:lnTo>
                <a:lnTo>
                  <a:pt x="4546" y="191739"/>
                </a:lnTo>
                <a:lnTo>
                  <a:pt x="12896" y="200854"/>
                </a:lnTo>
                <a:lnTo>
                  <a:pt x="24728" y="207447"/>
                </a:lnTo>
                <a:lnTo>
                  <a:pt x="39716" y="211451"/>
                </a:lnTo>
                <a:lnTo>
                  <a:pt x="57538" y="212801"/>
                </a:lnTo>
                <a:lnTo>
                  <a:pt x="70185" y="212117"/>
                </a:lnTo>
                <a:lnTo>
                  <a:pt x="85069" y="209265"/>
                </a:lnTo>
                <a:lnTo>
                  <a:pt x="98212" y="204244"/>
                </a:lnTo>
                <a:lnTo>
                  <a:pt x="109383" y="197113"/>
                </a:lnTo>
                <a:lnTo>
                  <a:pt x="115027" y="191333"/>
                </a:lnTo>
                <a:lnTo>
                  <a:pt x="47861" y="191333"/>
                </a:lnTo>
                <a:lnTo>
                  <a:pt x="35362" y="186010"/>
                </a:lnTo>
                <a:lnTo>
                  <a:pt x="27295" y="176284"/>
                </a:lnTo>
                <a:lnTo>
                  <a:pt x="24717" y="161715"/>
                </a:lnTo>
                <a:lnTo>
                  <a:pt x="30711" y="150468"/>
                </a:lnTo>
                <a:lnTo>
                  <a:pt x="41892" y="141948"/>
                </a:lnTo>
                <a:lnTo>
                  <a:pt x="126541" y="141948"/>
                </a:lnTo>
                <a:lnTo>
                  <a:pt x="124135" y="136862"/>
                </a:lnTo>
                <a:lnTo>
                  <a:pt x="114594" y="128204"/>
                </a:lnTo>
                <a:lnTo>
                  <a:pt x="101256" y="122858"/>
                </a:lnTo>
                <a:lnTo>
                  <a:pt x="84297" y="121031"/>
                </a:lnTo>
                <a:lnTo>
                  <a:pt x="57347" y="121024"/>
                </a:lnTo>
                <a:lnTo>
                  <a:pt x="40215" y="118377"/>
                </a:lnTo>
                <a:lnTo>
                  <a:pt x="34945" y="110147"/>
                </a:lnTo>
                <a:lnTo>
                  <a:pt x="34945" y="105689"/>
                </a:lnTo>
                <a:lnTo>
                  <a:pt x="37726" y="101219"/>
                </a:lnTo>
                <a:lnTo>
                  <a:pt x="44534" y="98830"/>
                </a:lnTo>
                <a:lnTo>
                  <a:pt x="76363" y="98830"/>
                </a:lnTo>
                <a:lnTo>
                  <a:pt x="85919" y="96979"/>
                </a:lnTo>
                <a:lnTo>
                  <a:pt x="98686" y="91187"/>
                </a:lnTo>
                <a:lnTo>
                  <a:pt x="108663" y="82802"/>
                </a:lnTo>
                <a:lnTo>
                  <a:pt x="109201" y="81990"/>
                </a:lnTo>
                <a:lnTo>
                  <a:pt x="57132" y="81990"/>
                </a:lnTo>
                <a:lnTo>
                  <a:pt x="44901" y="78651"/>
                </a:lnTo>
                <a:lnTo>
                  <a:pt x="36036" y="70934"/>
                </a:lnTo>
                <a:lnTo>
                  <a:pt x="30890" y="58193"/>
                </a:lnTo>
                <a:lnTo>
                  <a:pt x="29816" y="39786"/>
                </a:lnTo>
                <a:lnTo>
                  <a:pt x="36435" y="28387"/>
                </a:lnTo>
                <a:lnTo>
                  <a:pt x="47783" y="20832"/>
                </a:lnTo>
                <a:lnTo>
                  <a:pt x="63393" y="18097"/>
                </a:lnTo>
                <a:lnTo>
                  <a:pt x="133408" y="18097"/>
                </a:lnTo>
                <a:lnTo>
                  <a:pt x="133408" y="1918"/>
                </a:lnTo>
                <a:lnTo>
                  <a:pt x="80072" y="736"/>
                </a:lnTo>
                <a:lnTo>
                  <a:pt x="69281" y="0"/>
                </a:lnTo>
                <a:close/>
              </a:path>
              <a:path w="133408" h="212801">
                <a:moveTo>
                  <a:pt x="126541" y="141948"/>
                </a:moveTo>
                <a:lnTo>
                  <a:pt x="77338" y="141948"/>
                </a:lnTo>
                <a:lnTo>
                  <a:pt x="93060" y="144493"/>
                </a:lnTo>
                <a:lnTo>
                  <a:pt x="103016" y="152474"/>
                </a:lnTo>
                <a:lnTo>
                  <a:pt x="106266" y="165546"/>
                </a:lnTo>
                <a:lnTo>
                  <a:pt x="103631" y="174513"/>
                </a:lnTo>
                <a:lnTo>
                  <a:pt x="96867" y="181935"/>
                </a:lnTo>
                <a:lnTo>
                  <a:pt x="85580" y="187452"/>
                </a:lnTo>
                <a:lnTo>
                  <a:pt x="69376" y="190704"/>
                </a:lnTo>
                <a:lnTo>
                  <a:pt x="47861" y="191333"/>
                </a:lnTo>
                <a:lnTo>
                  <a:pt x="115027" y="191333"/>
                </a:lnTo>
                <a:lnTo>
                  <a:pt x="118350" y="187929"/>
                </a:lnTo>
                <a:lnTo>
                  <a:pt x="124879" y="176749"/>
                </a:lnTo>
                <a:lnTo>
                  <a:pt x="128740" y="163629"/>
                </a:lnTo>
                <a:lnTo>
                  <a:pt x="129700" y="148627"/>
                </a:lnTo>
                <a:lnTo>
                  <a:pt x="126541" y="141948"/>
                </a:lnTo>
                <a:close/>
              </a:path>
              <a:path w="133408" h="212801">
                <a:moveTo>
                  <a:pt x="76363" y="98830"/>
                </a:moveTo>
                <a:lnTo>
                  <a:pt x="44534" y="98830"/>
                </a:lnTo>
                <a:lnTo>
                  <a:pt x="53931" y="99844"/>
                </a:lnTo>
                <a:lnTo>
                  <a:pt x="70404" y="99984"/>
                </a:lnTo>
                <a:lnTo>
                  <a:pt x="76363" y="98830"/>
                </a:lnTo>
                <a:close/>
              </a:path>
              <a:path w="133408" h="212801">
                <a:moveTo>
                  <a:pt x="133408" y="18097"/>
                </a:moveTo>
                <a:lnTo>
                  <a:pt x="63393" y="18097"/>
                </a:lnTo>
                <a:lnTo>
                  <a:pt x="74196" y="19303"/>
                </a:lnTo>
                <a:lnTo>
                  <a:pt x="86509" y="25273"/>
                </a:lnTo>
                <a:lnTo>
                  <a:pt x="94193" y="35882"/>
                </a:lnTo>
                <a:lnTo>
                  <a:pt x="96844" y="50726"/>
                </a:lnTo>
                <a:lnTo>
                  <a:pt x="94274" y="64166"/>
                </a:lnTo>
                <a:lnTo>
                  <a:pt x="86774" y="74026"/>
                </a:lnTo>
                <a:lnTo>
                  <a:pt x="74381" y="80052"/>
                </a:lnTo>
                <a:lnTo>
                  <a:pt x="57132" y="81990"/>
                </a:lnTo>
                <a:lnTo>
                  <a:pt x="109201" y="81990"/>
                </a:lnTo>
                <a:lnTo>
                  <a:pt x="115808" y="72018"/>
                </a:lnTo>
                <a:lnTo>
                  <a:pt x="120078" y="59027"/>
                </a:lnTo>
                <a:lnTo>
                  <a:pt x="121433" y="44024"/>
                </a:lnTo>
                <a:lnTo>
                  <a:pt x="117658" y="31079"/>
                </a:lnTo>
                <a:lnTo>
                  <a:pt x="109977" y="21717"/>
                </a:lnTo>
                <a:lnTo>
                  <a:pt x="133408" y="21717"/>
                </a:lnTo>
                <a:lnTo>
                  <a:pt x="133408" y="1809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378218" y="6258153"/>
            <a:ext cx="117393" cy="142482"/>
          </a:xfrm>
          <a:custGeom>
            <a:avLst/>
            <a:gdLst/>
            <a:ahLst/>
            <a:cxnLst/>
            <a:rect l="l" t="t" r="r" b="b"/>
            <a:pathLst>
              <a:path w="117393" h="142482">
                <a:moveTo>
                  <a:pt x="51195" y="0"/>
                </a:moveTo>
                <a:lnTo>
                  <a:pt x="17281" y="18967"/>
                </a:lnTo>
                <a:lnTo>
                  <a:pt x="1107" y="58542"/>
                </a:lnTo>
                <a:lnTo>
                  <a:pt x="0" y="75326"/>
                </a:lnTo>
                <a:lnTo>
                  <a:pt x="1459" y="91522"/>
                </a:lnTo>
                <a:lnTo>
                  <a:pt x="18947" y="126403"/>
                </a:lnTo>
                <a:lnTo>
                  <a:pt x="57735" y="141598"/>
                </a:lnTo>
                <a:lnTo>
                  <a:pt x="75762" y="142482"/>
                </a:lnTo>
                <a:lnTo>
                  <a:pt x="88838" y="140895"/>
                </a:lnTo>
                <a:lnTo>
                  <a:pt x="101101" y="138113"/>
                </a:lnTo>
                <a:lnTo>
                  <a:pt x="112364" y="134199"/>
                </a:lnTo>
                <a:lnTo>
                  <a:pt x="104877" y="122050"/>
                </a:lnTo>
                <a:lnTo>
                  <a:pt x="61625" y="122050"/>
                </a:lnTo>
                <a:lnTo>
                  <a:pt x="48490" y="118732"/>
                </a:lnTo>
                <a:lnTo>
                  <a:pt x="38270" y="112003"/>
                </a:lnTo>
                <a:lnTo>
                  <a:pt x="31045" y="101676"/>
                </a:lnTo>
                <a:lnTo>
                  <a:pt x="26892" y="87564"/>
                </a:lnTo>
                <a:lnTo>
                  <a:pt x="25890" y="69480"/>
                </a:lnTo>
                <a:lnTo>
                  <a:pt x="116555" y="69480"/>
                </a:lnTo>
                <a:lnTo>
                  <a:pt x="117114" y="64743"/>
                </a:lnTo>
                <a:lnTo>
                  <a:pt x="117393" y="60831"/>
                </a:lnTo>
                <a:lnTo>
                  <a:pt x="116814" y="51624"/>
                </a:lnTo>
                <a:lnTo>
                  <a:pt x="91727" y="51624"/>
                </a:lnTo>
                <a:lnTo>
                  <a:pt x="29951" y="40004"/>
                </a:lnTo>
                <a:lnTo>
                  <a:pt x="37107" y="28077"/>
                </a:lnTo>
                <a:lnTo>
                  <a:pt x="47554" y="20349"/>
                </a:lnTo>
                <a:lnTo>
                  <a:pt x="60764" y="17600"/>
                </a:lnTo>
                <a:lnTo>
                  <a:pt x="103387" y="17600"/>
                </a:lnTo>
                <a:lnTo>
                  <a:pt x="98183" y="12312"/>
                </a:lnTo>
                <a:lnTo>
                  <a:pt x="86116" y="5497"/>
                </a:lnTo>
                <a:lnTo>
                  <a:pt x="70552" y="1264"/>
                </a:lnTo>
                <a:lnTo>
                  <a:pt x="51195" y="0"/>
                </a:lnTo>
                <a:close/>
              </a:path>
              <a:path w="117393" h="142482">
                <a:moveTo>
                  <a:pt x="101850" y="117137"/>
                </a:moveTo>
                <a:lnTo>
                  <a:pt x="90742" y="119968"/>
                </a:lnTo>
                <a:lnTo>
                  <a:pt x="77448" y="121668"/>
                </a:lnTo>
                <a:lnTo>
                  <a:pt x="61625" y="122050"/>
                </a:lnTo>
                <a:lnTo>
                  <a:pt x="104877" y="122050"/>
                </a:lnTo>
                <a:lnTo>
                  <a:pt x="101850" y="117137"/>
                </a:lnTo>
                <a:close/>
              </a:path>
              <a:path w="117393" h="142482">
                <a:moveTo>
                  <a:pt x="103387" y="17600"/>
                </a:moveTo>
                <a:lnTo>
                  <a:pt x="60764" y="17600"/>
                </a:lnTo>
                <a:lnTo>
                  <a:pt x="70822" y="18967"/>
                </a:lnTo>
                <a:lnTo>
                  <a:pt x="82339" y="25498"/>
                </a:lnTo>
                <a:lnTo>
                  <a:pt x="89511" y="36662"/>
                </a:lnTo>
                <a:lnTo>
                  <a:pt x="91727" y="51624"/>
                </a:lnTo>
                <a:lnTo>
                  <a:pt x="116814" y="51624"/>
                </a:lnTo>
                <a:lnTo>
                  <a:pt x="116358" y="44376"/>
                </a:lnTo>
                <a:lnTo>
                  <a:pt x="113008" y="32139"/>
                </a:lnTo>
                <a:lnTo>
                  <a:pt x="107048" y="21321"/>
                </a:lnTo>
                <a:lnTo>
                  <a:pt x="103387" y="176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516016" y="6258043"/>
            <a:ext cx="80852" cy="142953"/>
          </a:xfrm>
          <a:custGeom>
            <a:avLst/>
            <a:gdLst/>
            <a:ahLst/>
            <a:cxnLst/>
            <a:rect l="l" t="t" r="r" b="b"/>
            <a:pathLst>
              <a:path w="80852" h="142953">
                <a:moveTo>
                  <a:pt x="2481" y="118137"/>
                </a:moveTo>
                <a:lnTo>
                  <a:pt x="5243" y="141083"/>
                </a:lnTo>
                <a:lnTo>
                  <a:pt x="17673" y="142484"/>
                </a:lnTo>
                <a:lnTo>
                  <a:pt x="30916" y="142953"/>
                </a:lnTo>
                <a:lnTo>
                  <a:pt x="36324" y="142811"/>
                </a:lnTo>
                <a:lnTo>
                  <a:pt x="51959" y="140519"/>
                </a:lnTo>
                <a:lnTo>
                  <a:pt x="65139" y="135492"/>
                </a:lnTo>
                <a:lnTo>
                  <a:pt x="75657" y="127820"/>
                </a:lnTo>
                <a:lnTo>
                  <a:pt x="79483" y="122702"/>
                </a:lnTo>
                <a:lnTo>
                  <a:pt x="27301" y="122702"/>
                </a:lnTo>
                <a:lnTo>
                  <a:pt x="14253" y="121080"/>
                </a:lnTo>
                <a:lnTo>
                  <a:pt x="2481" y="118137"/>
                </a:lnTo>
                <a:close/>
              </a:path>
              <a:path w="80852" h="142953">
                <a:moveTo>
                  <a:pt x="57733" y="0"/>
                </a:moveTo>
                <a:lnTo>
                  <a:pt x="14200" y="11750"/>
                </a:lnTo>
                <a:lnTo>
                  <a:pt x="0" y="48582"/>
                </a:lnTo>
                <a:lnTo>
                  <a:pt x="3908" y="59753"/>
                </a:lnTo>
                <a:lnTo>
                  <a:pt x="10684" y="67754"/>
                </a:lnTo>
                <a:lnTo>
                  <a:pt x="19435" y="73424"/>
                </a:lnTo>
                <a:lnTo>
                  <a:pt x="29268" y="77598"/>
                </a:lnTo>
                <a:lnTo>
                  <a:pt x="39293" y="81116"/>
                </a:lnTo>
                <a:lnTo>
                  <a:pt x="48616" y="84816"/>
                </a:lnTo>
                <a:lnTo>
                  <a:pt x="56346" y="89534"/>
                </a:lnTo>
                <a:lnTo>
                  <a:pt x="61591" y="96108"/>
                </a:lnTo>
                <a:lnTo>
                  <a:pt x="63459" y="105376"/>
                </a:lnTo>
                <a:lnTo>
                  <a:pt x="57880" y="114665"/>
                </a:lnTo>
                <a:lnTo>
                  <a:pt x="45766" y="120660"/>
                </a:lnTo>
                <a:lnTo>
                  <a:pt x="27301" y="122702"/>
                </a:lnTo>
                <a:lnTo>
                  <a:pt x="79483" y="122702"/>
                </a:lnTo>
                <a:lnTo>
                  <a:pt x="83301" y="117594"/>
                </a:lnTo>
                <a:lnTo>
                  <a:pt x="87863" y="104902"/>
                </a:lnTo>
                <a:lnTo>
                  <a:pt x="89133" y="89835"/>
                </a:lnTo>
                <a:lnTo>
                  <a:pt x="84860" y="79620"/>
                </a:lnTo>
                <a:lnTo>
                  <a:pt x="77925" y="72101"/>
                </a:lnTo>
                <a:lnTo>
                  <a:pt x="69196" y="66489"/>
                </a:lnTo>
                <a:lnTo>
                  <a:pt x="59545" y="61997"/>
                </a:lnTo>
                <a:lnTo>
                  <a:pt x="49842" y="57837"/>
                </a:lnTo>
                <a:lnTo>
                  <a:pt x="40958" y="53220"/>
                </a:lnTo>
                <a:lnTo>
                  <a:pt x="33762" y="47361"/>
                </a:lnTo>
                <a:lnTo>
                  <a:pt x="29125" y="39470"/>
                </a:lnTo>
                <a:lnTo>
                  <a:pt x="27918" y="28759"/>
                </a:lnTo>
                <a:lnTo>
                  <a:pt x="37801" y="21266"/>
                </a:lnTo>
                <a:lnTo>
                  <a:pt x="55763" y="18594"/>
                </a:lnTo>
                <a:lnTo>
                  <a:pt x="80497" y="18594"/>
                </a:lnTo>
                <a:lnTo>
                  <a:pt x="79131" y="1652"/>
                </a:lnTo>
                <a:lnTo>
                  <a:pt x="70165" y="479"/>
                </a:lnTo>
                <a:lnTo>
                  <a:pt x="57733" y="0"/>
                </a:lnTo>
                <a:close/>
              </a:path>
              <a:path w="80852" h="142953">
                <a:moveTo>
                  <a:pt x="80497" y="18594"/>
                </a:moveTo>
                <a:lnTo>
                  <a:pt x="55763" y="18594"/>
                </a:lnTo>
                <a:lnTo>
                  <a:pt x="68548" y="19972"/>
                </a:lnTo>
                <a:lnTo>
                  <a:pt x="80852" y="23001"/>
                </a:lnTo>
                <a:lnTo>
                  <a:pt x="80497" y="18594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613861" y="6207963"/>
            <a:ext cx="92354" cy="192760"/>
          </a:xfrm>
          <a:custGeom>
            <a:avLst/>
            <a:gdLst/>
            <a:ahLst/>
            <a:cxnLst/>
            <a:rect l="l" t="t" r="r" b="b"/>
            <a:pathLst>
              <a:path w="92354" h="192760">
                <a:moveTo>
                  <a:pt x="53581" y="71412"/>
                </a:moveTo>
                <a:lnTo>
                  <a:pt x="28473" y="71412"/>
                </a:lnTo>
                <a:lnTo>
                  <a:pt x="28682" y="158671"/>
                </a:lnTo>
                <a:lnTo>
                  <a:pt x="31418" y="174267"/>
                </a:lnTo>
                <a:lnTo>
                  <a:pt x="37950" y="184844"/>
                </a:lnTo>
                <a:lnTo>
                  <a:pt x="49070" y="190857"/>
                </a:lnTo>
                <a:lnTo>
                  <a:pt x="65570" y="192760"/>
                </a:lnTo>
                <a:lnTo>
                  <a:pt x="67099" y="192749"/>
                </a:lnTo>
                <a:lnTo>
                  <a:pt x="80164" y="191906"/>
                </a:lnTo>
                <a:lnTo>
                  <a:pt x="92354" y="189966"/>
                </a:lnTo>
                <a:lnTo>
                  <a:pt x="89909" y="170426"/>
                </a:lnTo>
                <a:lnTo>
                  <a:pt x="79766" y="170426"/>
                </a:lnTo>
                <a:lnTo>
                  <a:pt x="62879" y="169645"/>
                </a:lnTo>
                <a:lnTo>
                  <a:pt x="55562" y="161013"/>
                </a:lnTo>
                <a:lnTo>
                  <a:pt x="53581" y="142265"/>
                </a:lnTo>
                <a:lnTo>
                  <a:pt x="53581" y="71412"/>
                </a:lnTo>
                <a:close/>
              </a:path>
              <a:path w="92354" h="192760">
                <a:moveTo>
                  <a:pt x="89775" y="169355"/>
                </a:moveTo>
                <a:lnTo>
                  <a:pt x="79766" y="170426"/>
                </a:lnTo>
                <a:lnTo>
                  <a:pt x="89909" y="170426"/>
                </a:lnTo>
                <a:lnTo>
                  <a:pt x="89775" y="169355"/>
                </a:lnTo>
                <a:close/>
              </a:path>
              <a:path w="92354" h="192760">
                <a:moveTo>
                  <a:pt x="92354" y="51892"/>
                </a:moveTo>
                <a:lnTo>
                  <a:pt x="0" y="51892"/>
                </a:lnTo>
                <a:lnTo>
                  <a:pt x="0" y="71412"/>
                </a:lnTo>
                <a:lnTo>
                  <a:pt x="92354" y="71412"/>
                </a:lnTo>
                <a:lnTo>
                  <a:pt x="92354" y="51892"/>
                </a:lnTo>
                <a:close/>
              </a:path>
              <a:path w="92354" h="192760">
                <a:moveTo>
                  <a:pt x="53581" y="0"/>
                </a:moveTo>
                <a:lnTo>
                  <a:pt x="28473" y="6984"/>
                </a:lnTo>
                <a:lnTo>
                  <a:pt x="28473" y="51892"/>
                </a:lnTo>
                <a:lnTo>
                  <a:pt x="53581" y="51892"/>
                </a:lnTo>
                <a:lnTo>
                  <a:pt x="53581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729082" y="6204343"/>
            <a:ext cx="29298" cy="194157"/>
          </a:xfrm>
          <a:custGeom>
            <a:avLst/>
            <a:gdLst/>
            <a:ahLst/>
            <a:cxnLst/>
            <a:rect l="l" t="t" r="r" b="b"/>
            <a:pathLst>
              <a:path w="29298" h="194157">
                <a:moveTo>
                  <a:pt x="29298" y="55511"/>
                </a:moveTo>
                <a:lnTo>
                  <a:pt x="4190" y="55511"/>
                </a:lnTo>
                <a:lnTo>
                  <a:pt x="4190" y="194157"/>
                </a:lnTo>
                <a:lnTo>
                  <a:pt x="29298" y="194157"/>
                </a:lnTo>
                <a:lnTo>
                  <a:pt x="29298" y="55511"/>
                </a:lnTo>
                <a:close/>
              </a:path>
              <a:path w="29298" h="194157">
                <a:moveTo>
                  <a:pt x="25946" y="0"/>
                </a:moveTo>
                <a:lnTo>
                  <a:pt x="7531" y="0"/>
                </a:lnTo>
                <a:lnTo>
                  <a:pt x="0" y="7251"/>
                </a:lnTo>
                <a:lnTo>
                  <a:pt x="0" y="25387"/>
                </a:lnTo>
                <a:lnTo>
                  <a:pt x="7531" y="32638"/>
                </a:lnTo>
                <a:lnTo>
                  <a:pt x="25946" y="32638"/>
                </a:lnTo>
                <a:lnTo>
                  <a:pt x="33477" y="25107"/>
                </a:lnTo>
                <a:lnTo>
                  <a:pt x="33477" y="6972"/>
                </a:lnTo>
                <a:lnTo>
                  <a:pt x="2594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777339" y="6259843"/>
            <a:ext cx="131089" cy="138645"/>
          </a:xfrm>
          <a:custGeom>
            <a:avLst/>
            <a:gdLst/>
            <a:ahLst/>
            <a:cxnLst/>
            <a:rect l="l" t="t" r="r" b="b"/>
            <a:pathLst>
              <a:path w="131089" h="138645">
                <a:moveTo>
                  <a:pt x="28168" y="0"/>
                </a:moveTo>
                <a:lnTo>
                  <a:pt x="0" y="0"/>
                </a:lnTo>
                <a:lnTo>
                  <a:pt x="52146" y="138645"/>
                </a:lnTo>
                <a:lnTo>
                  <a:pt x="78104" y="138645"/>
                </a:lnTo>
                <a:lnTo>
                  <a:pt x="89510" y="108800"/>
                </a:lnTo>
                <a:lnTo>
                  <a:pt x="66090" y="108800"/>
                </a:lnTo>
                <a:lnTo>
                  <a:pt x="65030" y="106874"/>
                </a:lnTo>
                <a:lnTo>
                  <a:pt x="61514" y="94821"/>
                </a:lnTo>
                <a:lnTo>
                  <a:pt x="57467" y="82575"/>
                </a:lnTo>
                <a:lnTo>
                  <a:pt x="28168" y="0"/>
                </a:lnTo>
                <a:close/>
              </a:path>
              <a:path w="131089" h="138645">
                <a:moveTo>
                  <a:pt x="131089" y="0"/>
                </a:moveTo>
                <a:lnTo>
                  <a:pt x="104025" y="0"/>
                </a:lnTo>
                <a:lnTo>
                  <a:pt x="73504" y="84514"/>
                </a:lnTo>
                <a:lnTo>
                  <a:pt x="69522" y="96774"/>
                </a:lnTo>
                <a:lnTo>
                  <a:pt x="66090" y="108800"/>
                </a:lnTo>
                <a:lnTo>
                  <a:pt x="89510" y="108800"/>
                </a:lnTo>
                <a:lnTo>
                  <a:pt x="131089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910671" y="6258157"/>
            <a:ext cx="117393" cy="142477"/>
          </a:xfrm>
          <a:custGeom>
            <a:avLst/>
            <a:gdLst/>
            <a:ahLst/>
            <a:cxnLst/>
            <a:rect l="l" t="t" r="r" b="b"/>
            <a:pathLst>
              <a:path w="117393" h="142477">
                <a:moveTo>
                  <a:pt x="51179" y="0"/>
                </a:moveTo>
                <a:lnTo>
                  <a:pt x="17281" y="18957"/>
                </a:lnTo>
                <a:lnTo>
                  <a:pt x="1106" y="58554"/>
                </a:lnTo>
                <a:lnTo>
                  <a:pt x="0" y="75339"/>
                </a:lnTo>
                <a:lnTo>
                  <a:pt x="1462" y="91531"/>
                </a:lnTo>
                <a:lnTo>
                  <a:pt x="18958" y="126404"/>
                </a:lnTo>
                <a:lnTo>
                  <a:pt x="57751" y="141594"/>
                </a:lnTo>
                <a:lnTo>
                  <a:pt x="75778" y="142477"/>
                </a:lnTo>
                <a:lnTo>
                  <a:pt x="88848" y="140889"/>
                </a:lnTo>
                <a:lnTo>
                  <a:pt x="101114" y="138107"/>
                </a:lnTo>
                <a:lnTo>
                  <a:pt x="112389" y="134196"/>
                </a:lnTo>
                <a:lnTo>
                  <a:pt x="104892" y="122048"/>
                </a:lnTo>
                <a:lnTo>
                  <a:pt x="61633" y="122048"/>
                </a:lnTo>
                <a:lnTo>
                  <a:pt x="48498" y="118733"/>
                </a:lnTo>
                <a:lnTo>
                  <a:pt x="38280" y="112006"/>
                </a:lnTo>
                <a:lnTo>
                  <a:pt x="31056" y="101679"/>
                </a:lnTo>
                <a:lnTo>
                  <a:pt x="26904" y="87565"/>
                </a:lnTo>
                <a:lnTo>
                  <a:pt x="25902" y="69476"/>
                </a:lnTo>
                <a:lnTo>
                  <a:pt x="116567" y="69476"/>
                </a:lnTo>
                <a:lnTo>
                  <a:pt x="117126" y="64739"/>
                </a:lnTo>
                <a:lnTo>
                  <a:pt x="117393" y="60828"/>
                </a:lnTo>
                <a:lnTo>
                  <a:pt x="116813" y="51620"/>
                </a:lnTo>
                <a:lnTo>
                  <a:pt x="91739" y="51620"/>
                </a:lnTo>
                <a:lnTo>
                  <a:pt x="29965" y="40016"/>
                </a:lnTo>
                <a:lnTo>
                  <a:pt x="37117" y="28081"/>
                </a:lnTo>
                <a:lnTo>
                  <a:pt x="47562" y="20348"/>
                </a:lnTo>
                <a:lnTo>
                  <a:pt x="60764" y="17597"/>
                </a:lnTo>
                <a:lnTo>
                  <a:pt x="103384" y="17597"/>
                </a:lnTo>
                <a:lnTo>
                  <a:pt x="98175" y="12305"/>
                </a:lnTo>
                <a:lnTo>
                  <a:pt x="86106" y="5493"/>
                </a:lnTo>
                <a:lnTo>
                  <a:pt x="70539" y="1262"/>
                </a:lnTo>
                <a:lnTo>
                  <a:pt x="51179" y="0"/>
                </a:lnTo>
                <a:close/>
              </a:path>
              <a:path w="117393" h="142477">
                <a:moveTo>
                  <a:pt x="101857" y="117130"/>
                </a:moveTo>
                <a:lnTo>
                  <a:pt x="90751" y="119963"/>
                </a:lnTo>
                <a:lnTo>
                  <a:pt x="77457" y="121665"/>
                </a:lnTo>
                <a:lnTo>
                  <a:pt x="61633" y="122048"/>
                </a:lnTo>
                <a:lnTo>
                  <a:pt x="104892" y="122048"/>
                </a:lnTo>
                <a:lnTo>
                  <a:pt x="101857" y="117130"/>
                </a:lnTo>
                <a:close/>
              </a:path>
              <a:path w="117393" h="142477">
                <a:moveTo>
                  <a:pt x="103384" y="17597"/>
                </a:moveTo>
                <a:lnTo>
                  <a:pt x="60764" y="17597"/>
                </a:lnTo>
                <a:lnTo>
                  <a:pt x="70807" y="18957"/>
                </a:lnTo>
                <a:lnTo>
                  <a:pt x="82336" y="25484"/>
                </a:lnTo>
                <a:lnTo>
                  <a:pt x="89511" y="36651"/>
                </a:lnTo>
                <a:lnTo>
                  <a:pt x="91739" y="51620"/>
                </a:lnTo>
                <a:lnTo>
                  <a:pt x="116813" y="51620"/>
                </a:lnTo>
                <a:lnTo>
                  <a:pt x="116355" y="44361"/>
                </a:lnTo>
                <a:lnTo>
                  <a:pt x="113004" y="32126"/>
                </a:lnTo>
                <a:lnTo>
                  <a:pt x="107042" y="21312"/>
                </a:lnTo>
                <a:lnTo>
                  <a:pt x="103384" y="1759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101174" y="6208853"/>
            <a:ext cx="136088" cy="191870"/>
          </a:xfrm>
          <a:custGeom>
            <a:avLst/>
            <a:gdLst/>
            <a:ahLst/>
            <a:cxnLst/>
            <a:rect l="l" t="t" r="r" b="b"/>
            <a:pathLst>
              <a:path w="136088" h="191870">
                <a:moveTo>
                  <a:pt x="82066" y="0"/>
                </a:moveTo>
                <a:lnTo>
                  <a:pt x="42317" y="11646"/>
                </a:lnTo>
                <a:lnTo>
                  <a:pt x="10022" y="50970"/>
                </a:lnTo>
                <a:lnTo>
                  <a:pt x="500" y="96229"/>
                </a:lnTo>
                <a:lnTo>
                  <a:pt x="0" y="114003"/>
                </a:lnTo>
                <a:lnTo>
                  <a:pt x="2179" y="128747"/>
                </a:lnTo>
                <a:lnTo>
                  <a:pt x="18981" y="165340"/>
                </a:lnTo>
                <a:lnTo>
                  <a:pt x="52526" y="187325"/>
                </a:lnTo>
                <a:lnTo>
                  <a:pt x="85046" y="191870"/>
                </a:lnTo>
                <a:lnTo>
                  <a:pt x="86268" y="191865"/>
                </a:lnTo>
                <a:lnTo>
                  <a:pt x="99907" y="191125"/>
                </a:lnTo>
                <a:lnTo>
                  <a:pt x="112902" y="189215"/>
                </a:lnTo>
                <a:lnTo>
                  <a:pt x="125035" y="186260"/>
                </a:lnTo>
                <a:lnTo>
                  <a:pt x="136088" y="182383"/>
                </a:lnTo>
                <a:lnTo>
                  <a:pt x="127792" y="168767"/>
                </a:lnTo>
                <a:lnTo>
                  <a:pt x="84329" y="168767"/>
                </a:lnTo>
                <a:lnTo>
                  <a:pt x="70675" y="166613"/>
                </a:lnTo>
                <a:lnTo>
                  <a:pt x="35244" y="134208"/>
                </a:lnTo>
                <a:lnTo>
                  <a:pt x="27979" y="83170"/>
                </a:lnTo>
                <a:lnTo>
                  <a:pt x="30522" y="68768"/>
                </a:lnTo>
                <a:lnTo>
                  <a:pt x="51006" y="35073"/>
                </a:lnTo>
                <a:lnTo>
                  <a:pt x="93700" y="22075"/>
                </a:lnTo>
                <a:lnTo>
                  <a:pt x="131783" y="22075"/>
                </a:lnTo>
                <a:lnTo>
                  <a:pt x="132906" y="4938"/>
                </a:lnTo>
                <a:lnTo>
                  <a:pt x="122712" y="2784"/>
                </a:lnTo>
                <a:lnTo>
                  <a:pt x="111276" y="1159"/>
                </a:lnTo>
                <a:lnTo>
                  <a:pt x="97945" y="190"/>
                </a:lnTo>
                <a:lnTo>
                  <a:pt x="82066" y="0"/>
                </a:lnTo>
                <a:close/>
              </a:path>
              <a:path w="136088" h="191870">
                <a:moveTo>
                  <a:pt x="124376" y="163160"/>
                </a:moveTo>
                <a:lnTo>
                  <a:pt x="112756" y="166229"/>
                </a:lnTo>
                <a:lnTo>
                  <a:pt x="99311" y="168179"/>
                </a:lnTo>
                <a:lnTo>
                  <a:pt x="84329" y="168767"/>
                </a:lnTo>
                <a:lnTo>
                  <a:pt x="127792" y="168767"/>
                </a:lnTo>
                <a:lnTo>
                  <a:pt x="124376" y="163160"/>
                </a:lnTo>
                <a:close/>
              </a:path>
              <a:path w="136088" h="191870">
                <a:moveTo>
                  <a:pt x="131783" y="22075"/>
                </a:moveTo>
                <a:lnTo>
                  <a:pt x="93700" y="22075"/>
                </a:lnTo>
                <a:lnTo>
                  <a:pt x="106174" y="23119"/>
                </a:lnTo>
                <a:lnTo>
                  <a:pt x="118684" y="25323"/>
                </a:lnTo>
                <a:lnTo>
                  <a:pt x="131350" y="28687"/>
                </a:lnTo>
                <a:lnTo>
                  <a:pt x="131783" y="2207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253375" y="6257738"/>
            <a:ext cx="108553" cy="142929"/>
          </a:xfrm>
          <a:custGeom>
            <a:avLst/>
            <a:gdLst/>
            <a:ahLst/>
            <a:cxnLst/>
            <a:rect l="l" t="t" r="r" b="b"/>
            <a:pathLst>
              <a:path w="108553" h="142929">
                <a:moveTo>
                  <a:pt x="102165" y="19723"/>
                </a:moveTo>
                <a:lnTo>
                  <a:pt x="59053" y="19723"/>
                </a:lnTo>
                <a:lnTo>
                  <a:pt x="73169" y="24299"/>
                </a:lnTo>
                <a:lnTo>
                  <a:pt x="80714" y="34123"/>
                </a:lnTo>
                <a:lnTo>
                  <a:pt x="82949" y="48970"/>
                </a:lnTo>
                <a:lnTo>
                  <a:pt x="65172" y="60119"/>
                </a:lnTo>
                <a:lnTo>
                  <a:pt x="48438" y="62739"/>
                </a:lnTo>
                <a:lnTo>
                  <a:pt x="33981" y="67148"/>
                </a:lnTo>
                <a:lnTo>
                  <a:pt x="1294" y="102277"/>
                </a:lnTo>
                <a:lnTo>
                  <a:pt x="0" y="115330"/>
                </a:lnTo>
                <a:lnTo>
                  <a:pt x="4421" y="127281"/>
                </a:lnTo>
                <a:lnTo>
                  <a:pt x="13359" y="135992"/>
                </a:lnTo>
                <a:lnTo>
                  <a:pt x="26663" y="141272"/>
                </a:lnTo>
                <a:lnTo>
                  <a:pt x="44182" y="142929"/>
                </a:lnTo>
                <a:lnTo>
                  <a:pt x="58108" y="139552"/>
                </a:lnTo>
                <a:lnTo>
                  <a:pt x="69837" y="133030"/>
                </a:lnTo>
                <a:lnTo>
                  <a:pt x="78979" y="124007"/>
                </a:lnTo>
                <a:lnTo>
                  <a:pt x="79508" y="123076"/>
                </a:lnTo>
                <a:lnTo>
                  <a:pt x="40486" y="123076"/>
                </a:lnTo>
                <a:lnTo>
                  <a:pt x="28496" y="116691"/>
                </a:lnTo>
                <a:lnTo>
                  <a:pt x="24087" y="103380"/>
                </a:lnTo>
                <a:lnTo>
                  <a:pt x="25854" y="95877"/>
                </a:lnTo>
                <a:lnTo>
                  <a:pt x="31407" y="88709"/>
                </a:lnTo>
                <a:lnTo>
                  <a:pt x="41963" y="82642"/>
                </a:lnTo>
                <a:lnTo>
                  <a:pt x="58739" y="78442"/>
                </a:lnTo>
                <a:lnTo>
                  <a:pt x="82949" y="76871"/>
                </a:lnTo>
                <a:lnTo>
                  <a:pt x="108053" y="76871"/>
                </a:lnTo>
                <a:lnTo>
                  <a:pt x="107992" y="42485"/>
                </a:lnTo>
                <a:lnTo>
                  <a:pt x="106458" y="30309"/>
                </a:lnTo>
                <a:lnTo>
                  <a:pt x="102257" y="19826"/>
                </a:lnTo>
                <a:close/>
              </a:path>
              <a:path w="108553" h="142929">
                <a:moveTo>
                  <a:pt x="108116" y="113130"/>
                </a:moveTo>
                <a:lnTo>
                  <a:pt x="85146" y="113130"/>
                </a:lnTo>
                <a:lnTo>
                  <a:pt x="85204" y="113565"/>
                </a:lnTo>
                <a:lnTo>
                  <a:pt x="85283" y="116691"/>
                </a:lnTo>
                <a:lnTo>
                  <a:pt x="84512" y="126784"/>
                </a:lnTo>
                <a:lnTo>
                  <a:pt x="84411" y="133030"/>
                </a:lnTo>
                <a:lnTo>
                  <a:pt x="84334" y="140752"/>
                </a:lnTo>
                <a:lnTo>
                  <a:pt x="108553" y="139117"/>
                </a:lnTo>
                <a:lnTo>
                  <a:pt x="108303" y="126784"/>
                </a:lnTo>
                <a:lnTo>
                  <a:pt x="108116" y="113130"/>
                </a:lnTo>
                <a:close/>
              </a:path>
              <a:path w="108553" h="142929">
                <a:moveTo>
                  <a:pt x="108053" y="76871"/>
                </a:moveTo>
                <a:lnTo>
                  <a:pt x="82949" y="76871"/>
                </a:lnTo>
                <a:lnTo>
                  <a:pt x="81600" y="90646"/>
                </a:lnTo>
                <a:lnTo>
                  <a:pt x="76564" y="103167"/>
                </a:lnTo>
                <a:lnTo>
                  <a:pt x="67937" y="113565"/>
                </a:lnTo>
                <a:lnTo>
                  <a:pt x="55863" y="120611"/>
                </a:lnTo>
                <a:lnTo>
                  <a:pt x="40486" y="123076"/>
                </a:lnTo>
                <a:lnTo>
                  <a:pt x="79508" y="123076"/>
                </a:lnTo>
                <a:lnTo>
                  <a:pt x="85146" y="113130"/>
                </a:lnTo>
                <a:lnTo>
                  <a:pt x="108116" y="113130"/>
                </a:lnTo>
                <a:lnTo>
                  <a:pt x="108053" y="76871"/>
                </a:lnTo>
                <a:close/>
              </a:path>
              <a:path w="108553" h="142929">
                <a:moveTo>
                  <a:pt x="44223" y="0"/>
                </a:moveTo>
                <a:lnTo>
                  <a:pt x="31171" y="2117"/>
                </a:lnTo>
                <a:lnTo>
                  <a:pt x="19099" y="5349"/>
                </a:lnTo>
                <a:lnTo>
                  <a:pt x="8172" y="9358"/>
                </a:lnTo>
                <a:lnTo>
                  <a:pt x="19891" y="26264"/>
                </a:lnTo>
                <a:lnTo>
                  <a:pt x="31509" y="22564"/>
                </a:lnTo>
                <a:lnTo>
                  <a:pt x="44623" y="20335"/>
                </a:lnTo>
                <a:lnTo>
                  <a:pt x="59053" y="19723"/>
                </a:lnTo>
                <a:lnTo>
                  <a:pt x="102165" y="19723"/>
                </a:lnTo>
                <a:lnTo>
                  <a:pt x="94661" y="11296"/>
                </a:lnTo>
                <a:lnTo>
                  <a:pt x="82943" y="4976"/>
                </a:lnTo>
                <a:lnTo>
                  <a:pt x="66373" y="1125"/>
                </a:lnTo>
                <a:lnTo>
                  <a:pt x="4422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402124" y="6257959"/>
            <a:ext cx="68338" cy="140530"/>
          </a:xfrm>
          <a:custGeom>
            <a:avLst/>
            <a:gdLst/>
            <a:ahLst/>
            <a:cxnLst/>
            <a:rect l="l" t="t" r="r" b="b"/>
            <a:pathLst>
              <a:path w="68338" h="140530">
                <a:moveTo>
                  <a:pt x="24282" y="1884"/>
                </a:moveTo>
                <a:lnTo>
                  <a:pt x="0" y="1884"/>
                </a:lnTo>
                <a:lnTo>
                  <a:pt x="0" y="140530"/>
                </a:lnTo>
                <a:lnTo>
                  <a:pt x="25120" y="140530"/>
                </a:lnTo>
                <a:lnTo>
                  <a:pt x="25400" y="74324"/>
                </a:lnTo>
                <a:lnTo>
                  <a:pt x="27442" y="57331"/>
                </a:lnTo>
                <a:lnTo>
                  <a:pt x="31490" y="43672"/>
                </a:lnTo>
                <a:lnTo>
                  <a:pt x="36747" y="34815"/>
                </a:lnTo>
                <a:lnTo>
                  <a:pt x="21755" y="34815"/>
                </a:lnTo>
                <a:lnTo>
                  <a:pt x="22871" y="23405"/>
                </a:lnTo>
                <a:lnTo>
                  <a:pt x="23879" y="13390"/>
                </a:lnTo>
                <a:lnTo>
                  <a:pt x="24282" y="1884"/>
                </a:lnTo>
                <a:close/>
              </a:path>
              <a:path w="68338" h="140530">
                <a:moveTo>
                  <a:pt x="54636" y="0"/>
                </a:moveTo>
                <a:lnTo>
                  <a:pt x="42527" y="4915"/>
                </a:lnTo>
                <a:lnTo>
                  <a:pt x="33174" y="13078"/>
                </a:lnTo>
                <a:lnTo>
                  <a:pt x="26331" y="23405"/>
                </a:lnTo>
                <a:lnTo>
                  <a:pt x="21755" y="34815"/>
                </a:lnTo>
                <a:lnTo>
                  <a:pt x="36747" y="34815"/>
                </a:lnTo>
                <a:lnTo>
                  <a:pt x="37572" y="33425"/>
                </a:lnTo>
                <a:lnTo>
                  <a:pt x="45721" y="26667"/>
                </a:lnTo>
                <a:lnTo>
                  <a:pt x="55966" y="23477"/>
                </a:lnTo>
                <a:lnTo>
                  <a:pt x="68078" y="23477"/>
                </a:lnTo>
                <a:lnTo>
                  <a:pt x="54636" y="0"/>
                </a:lnTo>
                <a:close/>
              </a:path>
              <a:path w="68338" h="140530">
                <a:moveTo>
                  <a:pt x="68078" y="23477"/>
                </a:moveTo>
                <a:lnTo>
                  <a:pt x="55966" y="23477"/>
                </a:lnTo>
                <a:lnTo>
                  <a:pt x="68338" y="23931"/>
                </a:lnTo>
                <a:lnTo>
                  <a:pt x="68078" y="2347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478338" y="6258154"/>
            <a:ext cx="117406" cy="142482"/>
          </a:xfrm>
          <a:custGeom>
            <a:avLst/>
            <a:gdLst/>
            <a:ahLst/>
            <a:cxnLst/>
            <a:rect l="l" t="t" r="r" b="b"/>
            <a:pathLst>
              <a:path w="117406" h="142482">
                <a:moveTo>
                  <a:pt x="51200" y="0"/>
                </a:moveTo>
                <a:lnTo>
                  <a:pt x="17285" y="18962"/>
                </a:lnTo>
                <a:lnTo>
                  <a:pt x="1107" y="58539"/>
                </a:lnTo>
                <a:lnTo>
                  <a:pt x="0" y="75320"/>
                </a:lnTo>
                <a:lnTo>
                  <a:pt x="1459" y="91517"/>
                </a:lnTo>
                <a:lnTo>
                  <a:pt x="18945" y="126402"/>
                </a:lnTo>
                <a:lnTo>
                  <a:pt x="57732" y="141598"/>
                </a:lnTo>
                <a:lnTo>
                  <a:pt x="75758" y="142482"/>
                </a:lnTo>
                <a:lnTo>
                  <a:pt x="88833" y="140896"/>
                </a:lnTo>
                <a:lnTo>
                  <a:pt x="101098" y="138113"/>
                </a:lnTo>
                <a:lnTo>
                  <a:pt x="112364" y="134198"/>
                </a:lnTo>
                <a:lnTo>
                  <a:pt x="104879" y="122049"/>
                </a:lnTo>
                <a:lnTo>
                  <a:pt x="61628" y="122049"/>
                </a:lnTo>
                <a:lnTo>
                  <a:pt x="48498" y="118731"/>
                </a:lnTo>
                <a:lnTo>
                  <a:pt x="38282" y="112002"/>
                </a:lnTo>
                <a:lnTo>
                  <a:pt x="31060" y="101676"/>
                </a:lnTo>
                <a:lnTo>
                  <a:pt x="26912" y="87564"/>
                </a:lnTo>
                <a:lnTo>
                  <a:pt x="25915" y="69479"/>
                </a:lnTo>
                <a:lnTo>
                  <a:pt x="116568" y="69479"/>
                </a:lnTo>
                <a:lnTo>
                  <a:pt x="117127" y="64742"/>
                </a:lnTo>
                <a:lnTo>
                  <a:pt x="117406" y="60830"/>
                </a:lnTo>
                <a:lnTo>
                  <a:pt x="116826" y="51623"/>
                </a:lnTo>
                <a:lnTo>
                  <a:pt x="91740" y="51623"/>
                </a:lnTo>
                <a:lnTo>
                  <a:pt x="29963" y="40004"/>
                </a:lnTo>
                <a:lnTo>
                  <a:pt x="37115" y="28076"/>
                </a:lnTo>
                <a:lnTo>
                  <a:pt x="47561" y="20348"/>
                </a:lnTo>
                <a:lnTo>
                  <a:pt x="60777" y="17600"/>
                </a:lnTo>
                <a:lnTo>
                  <a:pt x="103390" y="17600"/>
                </a:lnTo>
                <a:lnTo>
                  <a:pt x="98181" y="12309"/>
                </a:lnTo>
                <a:lnTo>
                  <a:pt x="86113" y="5495"/>
                </a:lnTo>
                <a:lnTo>
                  <a:pt x="70551" y="1263"/>
                </a:lnTo>
                <a:lnTo>
                  <a:pt x="51200" y="0"/>
                </a:lnTo>
                <a:close/>
              </a:path>
              <a:path w="117406" h="142482">
                <a:moveTo>
                  <a:pt x="101852" y="117136"/>
                </a:moveTo>
                <a:lnTo>
                  <a:pt x="90744" y="119967"/>
                </a:lnTo>
                <a:lnTo>
                  <a:pt x="77450" y="121667"/>
                </a:lnTo>
                <a:lnTo>
                  <a:pt x="61628" y="122049"/>
                </a:lnTo>
                <a:lnTo>
                  <a:pt x="104879" y="122049"/>
                </a:lnTo>
                <a:lnTo>
                  <a:pt x="101852" y="117136"/>
                </a:lnTo>
                <a:close/>
              </a:path>
              <a:path w="117406" h="142482">
                <a:moveTo>
                  <a:pt x="103390" y="17600"/>
                </a:moveTo>
                <a:lnTo>
                  <a:pt x="60777" y="17600"/>
                </a:lnTo>
                <a:lnTo>
                  <a:pt x="70814" y="18962"/>
                </a:lnTo>
                <a:lnTo>
                  <a:pt x="82336" y="25490"/>
                </a:lnTo>
                <a:lnTo>
                  <a:pt x="89514" y="36657"/>
                </a:lnTo>
                <a:lnTo>
                  <a:pt x="91740" y="51623"/>
                </a:lnTo>
                <a:lnTo>
                  <a:pt x="116826" y="51623"/>
                </a:lnTo>
                <a:lnTo>
                  <a:pt x="116368" y="44370"/>
                </a:lnTo>
                <a:lnTo>
                  <a:pt x="113015" y="32134"/>
                </a:lnTo>
                <a:lnTo>
                  <a:pt x="107050" y="21318"/>
                </a:lnTo>
                <a:lnTo>
                  <a:pt x="103390" y="176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4608703" y="5327541"/>
            <a:ext cx="2492867" cy="35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4621986" y="5470326"/>
            <a:ext cx="131013" cy="0"/>
          </a:xfrm>
          <a:custGeom>
            <a:avLst/>
            <a:gdLst/>
            <a:ahLst/>
            <a:cxnLst/>
            <a:rect l="l" t="t" r="r" b="b"/>
            <a:pathLst>
              <a:path w="131013">
                <a:moveTo>
                  <a:pt x="0" y="0"/>
                </a:moveTo>
                <a:lnTo>
                  <a:pt x="131013" y="0"/>
                </a:lnTo>
              </a:path>
            </a:pathLst>
          </a:custGeom>
          <a:ln w="7620">
            <a:solidFill>
              <a:srgbClr val="EA2D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749887" y="5345231"/>
            <a:ext cx="0" cy="121919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7493">
            <a:solidFill>
              <a:srgbClr val="EA2D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811101" y="5912446"/>
            <a:ext cx="136089" cy="191860"/>
          </a:xfrm>
          <a:custGeom>
            <a:avLst/>
            <a:gdLst/>
            <a:ahLst/>
            <a:cxnLst/>
            <a:rect l="l" t="t" r="r" b="b"/>
            <a:pathLst>
              <a:path w="136089" h="191860">
                <a:moveTo>
                  <a:pt x="82085" y="0"/>
                </a:moveTo>
                <a:lnTo>
                  <a:pt x="42331" y="11634"/>
                </a:lnTo>
                <a:lnTo>
                  <a:pt x="10026" y="50949"/>
                </a:lnTo>
                <a:lnTo>
                  <a:pt x="500" y="96209"/>
                </a:lnTo>
                <a:lnTo>
                  <a:pt x="0" y="113983"/>
                </a:lnTo>
                <a:lnTo>
                  <a:pt x="2176" y="128729"/>
                </a:lnTo>
                <a:lnTo>
                  <a:pt x="18968" y="165326"/>
                </a:lnTo>
                <a:lnTo>
                  <a:pt x="52509" y="187315"/>
                </a:lnTo>
                <a:lnTo>
                  <a:pt x="85035" y="191860"/>
                </a:lnTo>
                <a:lnTo>
                  <a:pt x="86270" y="191855"/>
                </a:lnTo>
                <a:lnTo>
                  <a:pt x="99907" y="191116"/>
                </a:lnTo>
                <a:lnTo>
                  <a:pt x="112904" y="189209"/>
                </a:lnTo>
                <a:lnTo>
                  <a:pt x="125038" y="186255"/>
                </a:lnTo>
                <a:lnTo>
                  <a:pt x="136089" y="182373"/>
                </a:lnTo>
                <a:lnTo>
                  <a:pt x="127778" y="168768"/>
                </a:lnTo>
                <a:lnTo>
                  <a:pt x="84296" y="168768"/>
                </a:lnTo>
                <a:lnTo>
                  <a:pt x="70646" y="166611"/>
                </a:lnTo>
                <a:lnTo>
                  <a:pt x="35212" y="134202"/>
                </a:lnTo>
                <a:lnTo>
                  <a:pt x="27942" y="83168"/>
                </a:lnTo>
                <a:lnTo>
                  <a:pt x="30488" y="68770"/>
                </a:lnTo>
                <a:lnTo>
                  <a:pt x="50985" y="35085"/>
                </a:lnTo>
                <a:lnTo>
                  <a:pt x="93687" y="22090"/>
                </a:lnTo>
                <a:lnTo>
                  <a:pt x="131777" y="22090"/>
                </a:lnTo>
                <a:lnTo>
                  <a:pt x="132916" y="4946"/>
                </a:lnTo>
                <a:lnTo>
                  <a:pt x="122715" y="2785"/>
                </a:lnTo>
                <a:lnTo>
                  <a:pt x="111279" y="1159"/>
                </a:lnTo>
                <a:lnTo>
                  <a:pt x="97954" y="190"/>
                </a:lnTo>
                <a:lnTo>
                  <a:pt x="82085" y="0"/>
                </a:lnTo>
                <a:close/>
              </a:path>
              <a:path w="136089" h="191860">
                <a:moveTo>
                  <a:pt x="124358" y="163168"/>
                </a:moveTo>
                <a:lnTo>
                  <a:pt x="112741" y="166234"/>
                </a:lnTo>
                <a:lnTo>
                  <a:pt x="99292" y="168182"/>
                </a:lnTo>
                <a:lnTo>
                  <a:pt x="84296" y="168768"/>
                </a:lnTo>
                <a:lnTo>
                  <a:pt x="127778" y="168768"/>
                </a:lnTo>
                <a:lnTo>
                  <a:pt x="124358" y="163168"/>
                </a:lnTo>
                <a:close/>
              </a:path>
              <a:path w="136089" h="191860">
                <a:moveTo>
                  <a:pt x="131777" y="22090"/>
                </a:moveTo>
                <a:lnTo>
                  <a:pt x="93687" y="22090"/>
                </a:lnTo>
                <a:lnTo>
                  <a:pt x="106161" y="23130"/>
                </a:lnTo>
                <a:lnTo>
                  <a:pt x="118669" y="25325"/>
                </a:lnTo>
                <a:lnTo>
                  <a:pt x="131339" y="28678"/>
                </a:lnTo>
                <a:lnTo>
                  <a:pt x="131777" y="2209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955848" y="5961736"/>
            <a:ext cx="117394" cy="142494"/>
          </a:xfrm>
          <a:custGeom>
            <a:avLst/>
            <a:gdLst/>
            <a:ahLst/>
            <a:cxnLst/>
            <a:rect l="l" t="t" r="r" b="b"/>
            <a:pathLst>
              <a:path w="117394" h="142494">
                <a:moveTo>
                  <a:pt x="51187" y="0"/>
                </a:moveTo>
                <a:lnTo>
                  <a:pt x="17281" y="18964"/>
                </a:lnTo>
                <a:lnTo>
                  <a:pt x="1106" y="58550"/>
                </a:lnTo>
                <a:lnTo>
                  <a:pt x="0" y="75332"/>
                </a:lnTo>
                <a:lnTo>
                  <a:pt x="1459" y="91526"/>
                </a:lnTo>
                <a:lnTo>
                  <a:pt x="18945" y="126409"/>
                </a:lnTo>
                <a:lnTo>
                  <a:pt x="57732" y="141609"/>
                </a:lnTo>
                <a:lnTo>
                  <a:pt x="75758" y="142494"/>
                </a:lnTo>
                <a:lnTo>
                  <a:pt x="88833" y="140908"/>
                </a:lnTo>
                <a:lnTo>
                  <a:pt x="101098" y="138125"/>
                </a:lnTo>
                <a:lnTo>
                  <a:pt x="112364" y="134211"/>
                </a:lnTo>
                <a:lnTo>
                  <a:pt x="104875" y="122050"/>
                </a:lnTo>
                <a:lnTo>
                  <a:pt x="61624" y="122050"/>
                </a:lnTo>
                <a:lnTo>
                  <a:pt x="48491" y="118737"/>
                </a:lnTo>
                <a:lnTo>
                  <a:pt x="38272" y="112014"/>
                </a:lnTo>
                <a:lnTo>
                  <a:pt x="31046" y="101689"/>
                </a:lnTo>
                <a:lnTo>
                  <a:pt x="26892" y="87574"/>
                </a:lnTo>
                <a:lnTo>
                  <a:pt x="25890" y="69479"/>
                </a:lnTo>
                <a:lnTo>
                  <a:pt x="116555" y="69479"/>
                </a:lnTo>
                <a:lnTo>
                  <a:pt x="117114" y="64742"/>
                </a:lnTo>
                <a:lnTo>
                  <a:pt x="117394" y="60843"/>
                </a:lnTo>
                <a:lnTo>
                  <a:pt x="116813" y="51635"/>
                </a:lnTo>
                <a:lnTo>
                  <a:pt x="91727" y="51635"/>
                </a:lnTo>
                <a:lnTo>
                  <a:pt x="29958" y="40009"/>
                </a:lnTo>
                <a:lnTo>
                  <a:pt x="37109" y="28077"/>
                </a:lnTo>
                <a:lnTo>
                  <a:pt x="47554" y="20348"/>
                </a:lnTo>
                <a:lnTo>
                  <a:pt x="60764" y="17599"/>
                </a:lnTo>
                <a:lnTo>
                  <a:pt x="103384" y="17599"/>
                </a:lnTo>
                <a:lnTo>
                  <a:pt x="98176" y="12307"/>
                </a:lnTo>
                <a:lnTo>
                  <a:pt x="86108" y="5494"/>
                </a:lnTo>
                <a:lnTo>
                  <a:pt x="70544" y="1263"/>
                </a:lnTo>
                <a:lnTo>
                  <a:pt x="51187" y="0"/>
                </a:lnTo>
                <a:close/>
              </a:path>
              <a:path w="117394" h="142494">
                <a:moveTo>
                  <a:pt x="101853" y="117144"/>
                </a:moveTo>
                <a:lnTo>
                  <a:pt x="90748" y="119972"/>
                </a:lnTo>
                <a:lnTo>
                  <a:pt x="77452" y="121669"/>
                </a:lnTo>
                <a:lnTo>
                  <a:pt x="61624" y="122050"/>
                </a:lnTo>
                <a:lnTo>
                  <a:pt x="104875" y="122050"/>
                </a:lnTo>
                <a:lnTo>
                  <a:pt x="101853" y="117144"/>
                </a:lnTo>
                <a:close/>
              </a:path>
              <a:path w="117394" h="142494">
                <a:moveTo>
                  <a:pt x="103384" y="17599"/>
                </a:moveTo>
                <a:lnTo>
                  <a:pt x="60764" y="17599"/>
                </a:lnTo>
                <a:lnTo>
                  <a:pt x="70819" y="18964"/>
                </a:lnTo>
                <a:lnTo>
                  <a:pt x="82337" y="25495"/>
                </a:lnTo>
                <a:lnTo>
                  <a:pt x="89507" y="36664"/>
                </a:lnTo>
                <a:lnTo>
                  <a:pt x="91727" y="51635"/>
                </a:lnTo>
                <a:lnTo>
                  <a:pt x="116813" y="51635"/>
                </a:lnTo>
                <a:lnTo>
                  <a:pt x="116356" y="44370"/>
                </a:lnTo>
                <a:lnTo>
                  <a:pt x="113004" y="32132"/>
                </a:lnTo>
                <a:lnTo>
                  <a:pt x="107043" y="21316"/>
                </a:lnTo>
                <a:lnTo>
                  <a:pt x="103384" y="1759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5098618" y="5961292"/>
            <a:ext cx="113258" cy="140788"/>
          </a:xfrm>
          <a:custGeom>
            <a:avLst/>
            <a:gdLst/>
            <a:ahLst/>
            <a:cxnLst/>
            <a:rect l="l" t="t" r="r" b="b"/>
            <a:pathLst>
              <a:path w="113258" h="140788">
                <a:moveTo>
                  <a:pt x="24269" y="2155"/>
                </a:moveTo>
                <a:lnTo>
                  <a:pt x="0" y="2155"/>
                </a:lnTo>
                <a:lnTo>
                  <a:pt x="0" y="140788"/>
                </a:lnTo>
                <a:lnTo>
                  <a:pt x="25107" y="140788"/>
                </a:lnTo>
                <a:lnTo>
                  <a:pt x="25273" y="68838"/>
                </a:lnTo>
                <a:lnTo>
                  <a:pt x="27977" y="53033"/>
                </a:lnTo>
                <a:lnTo>
                  <a:pt x="33724" y="39650"/>
                </a:lnTo>
                <a:lnTo>
                  <a:pt x="40425" y="31441"/>
                </a:lnTo>
                <a:lnTo>
                  <a:pt x="22605" y="31441"/>
                </a:lnTo>
                <a:lnTo>
                  <a:pt x="22632" y="27872"/>
                </a:lnTo>
                <a:lnTo>
                  <a:pt x="23908" y="14670"/>
                </a:lnTo>
                <a:lnTo>
                  <a:pt x="24269" y="2155"/>
                </a:lnTo>
                <a:close/>
              </a:path>
              <a:path w="113258" h="140788">
                <a:moveTo>
                  <a:pt x="108076" y="20308"/>
                </a:moveTo>
                <a:lnTo>
                  <a:pt x="65691" y="20308"/>
                </a:lnTo>
                <a:lnTo>
                  <a:pt x="79249" y="24315"/>
                </a:lnTo>
                <a:lnTo>
                  <a:pt x="86195" y="34857"/>
                </a:lnTo>
                <a:lnTo>
                  <a:pt x="88150" y="51253"/>
                </a:lnTo>
                <a:lnTo>
                  <a:pt x="88150" y="140788"/>
                </a:lnTo>
                <a:lnTo>
                  <a:pt x="113258" y="140788"/>
                </a:lnTo>
                <a:lnTo>
                  <a:pt x="113130" y="39075"/>
                </a:lnTo>
                <a:lnTo>
                  <a:pt x="111030" y="26371"/>
                </a:lnTo>
                <a:lnTo>
                  <a:pt x="108076" y="20308"/>
                </a:lnTo>
                <a:close/>
              </a:path>
              <a:path w="113258" h="140788">
                <a:moveTo>
                  <a:pt x="62495" y="0"/>
                </a:moveTo>
                <a:lnTo>
                  <a:pt x="49206" y="3746"/>
                </a:lnTo>
                <a:lnTo>
                  <a:pt x="38037" y="10500"/>
                </a:lnTo>
                <a:lnTo>
                  <a:pt x="29125" y="19864"/>
                </a:lnTo>
                <a:lnTo>
                  <a:pt x="22605" y="31441"/>
                </a:lnTo>
                <a:lnTo>
                  <a:pt x="40425" y="31441"/>
                </a:lnTo>
                <a:lnTo>
                  <a:pt x="42160" y="29316"/>
                </a:lnTo>
                <a:lnTo>
                  <a:pt x="52933" y="22660"/>
                </a:lnTo>
                <a:lnTo>
                  <a:pt x="65691" y="20308"/>
                </a:lnTo>
                <a:lnTo>
                  <a:pt x="108076" y="20308"/>
                </a:lnTo>
                <a:lnTo>
                  <a:pt x="105729" y="15492"/>
                </a:lnTo>
                <a:lnTo>
                  <a:pt x="96415" y="7058"/>
                </a:lnTo>
                <a:lnTo>
                  <a:pt x="82274" y="1688"/>
                </a:lnTo>
                <a:lnTo>
                  <a:pt x="6249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5222185" y="5911559"/>
            <a:ext cx="92341" cy="192747"/>
          </a:xfrm>
          <a:custGeom>
            <a:avLst/>
            <a:gdLst/>
            <a:ahLst/>
            <a:cxnLst/>
            <a:rect l="l" t="t" r="r" b="b"/>
            <a:pathLst>
              <a:path w="92341" h="192747">
                <a:moveTo>
                  <a:pt x="53568" y="71412"/>
                </a:moveTo>
                <a:lnTo>
                  <a:pt x="28460" y="71412"/>
                </a:lnTo>
                <a:lnTo>
                  <a:pt x="28670" y="158661"/>
                </a:lnTo>
                <a:lnTo>
                  <a:pt x="31406" y="174260"/>
                </a:lnTo>
                <a:lnTo>
                  <a:pt x="37937" y="184836"/>
                </a:lnTo>
                <a:lnTo>
                  <a:pt x="49057" y="190846"/>
                </a:lnTo>
                <a:lnTo>
                  <a:pt x="65557" y="192747"/>
                </a:lnTo>
                <a:lnTo>
                  <a:pt x="67088" y="192737"/>
                </a:lnTo>
                <a:lnTo>
                  <a:pt x="80151" y="191899"/>
                </a:lnTo>
                <a:lnTo>
                  <a:pt x="92341" y="189953"/>
                </a:lnTo>
                <a:lnTo>
                  <a:pt x="89900" y="170418"/>
                </a:lnTo>
                <a:lnTo>
                  <a:pt x="79752" y="170418"/>
                </a:lnTo>
                <a:lnTo>
                  <a:pt x="62867" y="169634"/>
                </a:lnTo>
                <a:lnTo>
                  <a:pt x="55549" y="161006"/>
                </a:lnTo>
                <a:lnTo>
                  <a:pt x="53568" y="142252"/>
                </a:lnTo>
                <a:lnTo>
                  <a:pt x="53568" y="71412"/>
                </a:lnTo>
                <a:close/>
              </a:path>
              <a:path w="92341" h="192747">
                <a:moveTo>
                  <a:pt x="89766" y="169346"/>
                </a:moveTo>
                <a:lnTo>
                  <a:pt x="79752" y="170418"/>
                </a:lnTo>
                <a:lnTo>
                  <a:pt x="89900" y="170418"/>
                </a:lnTo>
                <a:lnTo>
                  <a:pt x="89766" y="169346"/>
                </a:lnTo>
                <a:close/>
              </a:path>
              <a:path w="92341" h="192747">
                <a:moveTo>
                  <a:pt x="92341" y="51879"/>
                </a:moveTo>
                <a:lnTo>
                  <a:pt x="0" y="51879"/>
                </a:lnTo>
                <a:lnTo>
                  <a:pt x="0" y="71412"/>
                </a:lnTo>
                <a:lnTo>
                  <a:pt x="92341" y="71412"/>
                </a:lnTo>
                <a:lnTo>
                  <a:pt x="92341" y="51879"/>
                </a:lnTo>
                <a:close/>
              </a:path>
              <a:path w="92341" h="192747">
                <a:moveTo>
                  <a:pt x="53568" y="0"/>
                </a:moveTo>
                <a:lnTo>
                  <a:pt x="28460" y="6972"/>
                </a:lnTo>
                <a:lnTo>
                  <a:pt x="28460" y="51879"/>
                </a:lnTo>
                <a:lnTo>
                  <a:pt x="53568" y="51879"/>
                </a:lnTo>
                <a:lnTo>
                  <a:pt x="5356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5325156" y="5961736"/>
            <a:ext cx="117394" cy="142494"/>
          </a:xfrm>
          <a:custGeom>
            <a:avLst/>
            <a:gdLst/>
            <a:ahLst/>
            <a:cxnLst/>
            <a:rect l="l" t="t" r="r" b="b"/>
            <a:pathLst>
              <a:path w="117394" h="142494">
                <a:moveTo>
                  <a:pt x="51187" y="0"/>
                </a:moveTo>
                <a:lnTo>
                  <a:pt x="17281" y="18964"/>
                </a:lnTo>
                <a:lnTo>
                  <a:pt x="1106" y="58550"/>
                </a:lnTo>
                <a:lnTo>
                  <a:pt x="0" y="75332"/>
                </a:lnTo>
                <a:lnTo>
                  <a:pt x="1459" y="91526"/>
                </a:lnTo>
                <a:lnTo>
                  <a:pt x="18945" y="126409"/>
                </a:lnTo>
                <a:lnTo>
                  <a:pt x="57732" y="141609"/>
                </a:lnTo>
                <a:lnTo>
                  <a:pt x="75758" y="142494"/>
                </a:lnTo>
                <a:lnTo>
                  <a:pt x="88833" y="140908"/>
                </a:lnTo>
                <a:lnTo>
                  <a:pt x="101098" y="138125"/>
                </a:lnTo>
                <a:lnTo>
                  <a:pt x="112364" y="134211"/>
                </a:lnTo>
                <a:lnTo>
                  <a:pt x="104875" y="122050"/>
                </a:lnTo>
                <a:lnTo>
                  <a:pt x="61624" y="122050"/>
                </a:lnTo>
                <a:lnTo>
                  <a:pt x="48491" y="118737"/>
                </a:lnTo>
                <a:lnTo>
                  <a:pt x="38272" y="112014"/>
                </a:lnTo>
                <a:lnTo>
                  <a:pt x="31046" y="101689"/>
                </a:lnTo>
                <a:lnTo>
                  <a:pt x="26892" y="87574"/>
                </a:lnTo>
                <a:lnTo>
                  <a:pt x="25890" y="69479"/>
                </a:lnTo>
                <a:lnTo>
                  <a:pt x="116555" y="69479"/>
                </a:lnTo>
                <a:lnTo>
                  <a:pt x="117114" y="64742"/>
                </a:lnTo>
                <a:lnTo>
                  <a:pt x="117394" y="60843"/>
                </a:lnTo>
                <a:lnTo>
                  <a:pt x="116813" y="51635"/>
                </a:lnTo>
                <a:lnTo>
                  <a:pt x="91727" y="51635"/>
                </a:lnTo>
                <a:lnTo>
                  <a:pt x="29958" y="40009"/>
                </a:lnTo>
                <a:lnTo>
                  <a:pt x="37109" y="28077"/>
                </a:lnTo>
                <a:lnTo>
                  <a:pt x="47554" y="20348"/>
                </a:lnTo>
                <a:lnTo>
                  <a:pt x="60764" y="17599"/>
                </a:lnTo>
                <a:lnTo>
                  <a:pt x="103384" y="17599"/>
                </a:lnTo>
                <a:lnTo>
                  <a:pt x="98176" y="12307"/>
                </a:lnTo>
                <a:lnTo>
                  <a:pt x="86108" y="5494"/>
                </a:lnTo>
                <a:lnTo>
                  <a:pt x="70544" y="1263"/>
                </a:lnTo>
                <a:lnTo>
                  <a:pt x="51187" y="0"/>
                </a:lnTo>
                <a:close/>
              </a:path>
              <a:path w="117394" h="142494">
                <a:moveTo>
                  <a:pt x="101853" y="117144"/>
                </a:moveTo>
                <a:lnTo>
                  <a:pt x="90748" y="119972"/>
                </a:lnTo>
                <a:lnTo>
                  <a:pt x="77452" y="121669"/>
                </a:lnTo>
                <a:lnTo>
                  <a:pt x="61624" y="122050"/>
                </a:lnTo>
                <a:lnTo>
                  <a:pt x="104875" y="122050"/>
                </a:lnTo>
                <a:lnTo>
                  <a:pt x="101853" y="117144"/>
                </a:lnTo>
                <a:close/>
              </a:path>
              <a:path w="117394" h="142494">
                <a:moveTo>
                  <a:pt x="103384" y="17599"/>
                </a:moveTo>
                <a:lnTo>
                  <a:pt x="60764" y="17599"/>
                </a:lnTo>
                <a:lnTo>
                  <a:pt x="70819" y="18964"/>
                </a:lnTo>
                <a:lnTo>
                  <a:pt x="82337" y="25495"/>
                </a:lnTo>
                <a:lnTo>
                  <a:pt x="89507" y="36664"/>
                </a:lnTo>
                <a:lnTo>
                  <a:pt x="91727" y="51635"/>
                </a:lnTo>
                <a:lnTo>
                  <a:pt x="116813" y="51635"/>
                </a:lnTo>
                <a:lnTo>
                  <a:pt x="116356" y="44370"/>
                </a:lnTo>
                <a:lnTo>
                  <a:pt x="113004" y="32132"/>
                </a:lnTo>
                <a:lnTo>
                  <a:pt x="107043" y="21316"/>
                </a:lnTo>
                <a:lnTo>
                  <a:pt x="103384" y="1759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467934" y="5961543"/>
            <a:ext cx="68338" cy="140530"/>
          </a:xfrm>
          <a:custGeom>
            <a:avLst/>
            <a:gdLst/>
            <a:ahLst/>
            <a:cxnLst/>
            <a:rect l="l" t="t" r="r" b="b"/>
            <a:pathLst>
              <a:path w="68338" h="140530">
                <a:moveTo>
                  <a:pt x="24269" y="1897"/>
                </a:moveTo>
                <a:lnTo>
                  <a:pt x="0" y="1897"/>
                </a:lnTo>
                <a:lnTo>
                  <a:pt x="0" y="140530"/>
                </a:lnTo>
                <a:lnTo>
                  <a:pt x="25107" y="140530"/>
                </a:lnTo>
                <a:lnTo>
                  <a:pt x="25388" y="74315"/>
                </a:lnTo>
                <a:lnTo>
                  <a:pt x="27433" y="57325"/>
                </a:lnTo>
                <a:lnTo>
                  <a:pt x="31483" y="43669"/>
                </a:lnTo>
                <a:lnTo>
                  <a:pt x="36741" y="34815"/>
                </a:lnTo>
                <a:lnTo>
                  <a:pt x="21755" y="34815"/>
                </a:lnTo>
                <a:lnTo>
                  <a:pt x="22864" y="23402"/>
                </a:lnTo>
                <a:lnTo>
                  <a:pt x="23866" y="13401"/>
                </a:lnTo>
                <a:lnTo>
                  <a:pt x="24269" y="1897"/>
                </a:lnTo>
                <a:close/>
              </a:path>
              <a:path w="68338" h="140530">
                <a:moveTo>
                  <a:pt x="54657" y="0"/>
                </a:moveTo>
                <a:lnTo>
                  <a:pt x="42543" y="4912"/>
                </a:lnTo>
                <a:lnTo>
                  <a:pt x="33183" y="13074"/>
                </a:lnTo>
                <a:lnTo>
                  <a:pt x="26334" y="23402"/>
                </a:lnTo>
                <a:lnTo>
                  <a:pt x="21755" y="34815"/>
                </a:lnTo>
                <a:lnTo>
                  <a:pt x="36741" y="34815"/>
                </a:lnTo>
                <a:lnTo>
                  <a:pt x="37568" y="33423"/>
                </a:lnTo>
                <a:lnTo>
                  <a:pt x="45719" y="26666"/>
                </a:lnTo>
                <a:lnTo>
                  <a:pt x="55966" y="23477"/>
                </a:lnTo>
                <a:lnTo>
                  <a:pt x="68078" y="23477"/>
                </a:lnTo>
                <a:lnTo>
                  <a:pt x="54657" y="0"/>
                </a:lnTo>
                <a:close/>
              </a:path>
              <a:path w="68338" h="140530">
                <a:moveTo>
                  <a:pt x="68078" y="23477"/>
                </a:moveTo>
                <a:lnTo>
                  <a:pt x="55966" y="23477"/>
                </a:lnTo>
                <a:lnTo>
                  <a:pt x="68338" y="23931"/>
                </a:lnTo>
                <a:lnTo>
                  <a:pt x="68078" y="2347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583701" y="5896777"/>
            <a:ext cx="104597" cy="205308"/>
          </a:xfrm>
          <a:custGeom>
            <a:avLst/>
            <a:gdLst/>
            <a:ahLst/>
            <a:cxnLst/>
            <a:rect l="l" t="t" r="r" b="b"/>
            <a:pathLst>
              <a:path w="104597" h="205308">
                <a:moveTo>
                  <a:pt x="53543" y="86194"/>
                </a:moveTo>
                <a:lnTo>
                  <a:pt x="28448" y="86194"/>
                </a:lnTo>
                <a:lnTo>
                  <a:pt x="28448" y="205308"/>
                </a:lnTo>
                <a:lnTo>
                  <a:pt x="53543" y="205308"/>
                </a:lnTo>
                <a:lnTo>
                  <a:pt x="53543" y="86194"/>
                </a:lnTo>
                <a:close/>
              </a:path>
              <a:path w="104597" h="205308">
                <a:moveTo>
                  <a:pt x="92036" y="66662"/>
                </a:moveTo>
                <a:lnTo>
                  <a:pt x="0" y="66662"/>
                </a:lnTo>
                <a:lnTo>
                  <a:pt x="0" y="86194"/>
                </a:lnTo>
                <a:lnTo>
                  <a:pt x="92036" y="86194"/>
                </a:lnTo>
                <a:lnTo>
                  <a:pt x="92036" y="66662"/>
                </a:lnTo>
                <a:close/>
              </a:path>
              <a:path w="104597" h="205308">
                <a:moveTo>
                  <a:pt x="89535" y="0"/>
                </a:moveTo>
                <a:lnTo>
                  <a:pt x="51725" y="6549"/>
                </a:lnTo>
                <a:lnTo>
                  <a:pt x="29939" y="39177"/>
                </a:lnTo>
                <a:lnTo>
                  <a:pt x="28448" y="56349"/>
                </a:lnTo>
                <a:lnTo>
                  <a:pt x="28448" y="66662"/>
                </a:lnTo>
                <a:lnTo>
                  <a:pt x="53543" y="66662"/>
                </a:lnTo>
                <a:lnTo>
                  <a:pt x="54267" y="44960"/>
                </a:lnTo>
                <a:lnTo>
                  <a:pt x="58877" y="31101"/>
                </a:lnTo>
                <a:lnTo>
                  <a:pt x="68016" y="22996"/>
                </a:lnTo>
                <a:lnTo>
                  <a:pt x="82003" y="20358"/>
                </a:lnTo>
                <a:lnTo>
                  <a:pt x="102690" y="20358"/>
                </a:lnTo>
                <a:lnTo>
                  <a:pt x="104597" y="2501"/>
                </a:lnTo>
                <a:lnTo>
                  <a:pt x="97066" y="838"/>
                </a:lnTo>
                <a:lnTo>
                  <a:pt x="89535" y="0"/>
                </a:lnTo>
                <a:close/>
              </a:path>
              <a:path w="104597" h="205308">
                <a:moveTo>
                  <a:pt x="102690" y="20358"/>
                </a:moveTo>
                <a:lnTo>
                  <a:pt x="88696" y="20358"/>
                </a:lnTo>
                <a:lnTo>
                  <a:pt x="95948" y="21208"/>
                </a:lnTo>
                <a:lnTo>
                  <a:pt x="102362" y="23431"/>
                </a:lnTo>
                <a:lnTo>
                  <a:pt x="102690" y="20358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5674262" y="5961057"/>
            <a:ext cx="129258" cy="143542"/>
          </a:xfrm>
          <a:custGeom>
            <a:avLst/>
            <a:gdLst/>
            <a:ahLst/>
            <a:cxnLst/>
            <a:rect l="l" t="t" r="r" b="b"/>
            <a:pathLst>
              <a:path w="129258" h="143542">
                <a:moveTo>
                  <a:pt x="62690" y="0"/>
                </a:moveTo>
                <a:lnTo>
                  <a:pt x="25609" y="14242"/>
                </a:lnTo>
                <a:lnTo>
                  <a:pt x="4204" y="48762"/>
                </a:lnTo>
                <a:lnTo>
                  <a:pt x="0" y="80780"/>
                </a:lnTo>
                <a:lnTo>
                  <a:pt x="2360" y="97899"/>
                </a:lnTo>
                <a:lnTo>
                  <a:pt x="23444" y="132482"/>
                </a:lnTo>
                <a:lnTo>
                  <a:pt x="61982" y="143542"/>
                </a:lnTo>
                <a:lnTo>
                  <a:pt x="70694" y="143033"/>
                </a:lnTo>
                <a:lnTo>
                  <a:pt x="83579" y="140164"/>
                </a:lnTo>
                <a:lnTo>
                  <a:pt x="95119" y="134860"/>
                </a:lnTo>
                <a:lnTo>
                  <a:pt x="105191" y="127227"/>
                </a:lnTo>
                <a:lnTo>
                  <a:pt x="109578" y="122130"/>
                </a:lnTo>
                <a:lnTo>
                  <a:pt x="60608" y="122130"/>
                </a:lnTo>
                <a:lnTo>
                  <a:pt x="50245" y="119590"/>
                </a:lnTo>
                <a:lnTo>
                  <a:pt x="28231" y="74265"/>
                </a:lnTo>
                <a:lnTo>
                  <a:pt x="28052" y="52451"/>
                </a:lnTo>
                <a:lnTo>
                  <a:pt x="33849" y="38339"/>
                </a:lnTo>
                <a:lnTo>
                  <a:pt x="42529" y="28476"/>
                </a:lnTo>
                <a:lnTo>
                  <a:pt x="53221" y="22687"/>
                </a:lnTo>
                <a:lnTo>
                  <a:pt x="65056" y="20796"/>
                </a:lnTo>
                <a:lnTo>
                  <a:pt x="115320" y="20796"/>
                </a:lnTo>
                <a:lnTo>
                  <a:pt x="113002" y="17641"/>
                </a:lnTo>
                <a:lnTo>
                  <a:pt x="103109" y="9664"/>
                </a:lnTo>
                <a:lnTo>
                  <a:pt x="91297" y="4163"/>
                </a:lnTo>
                <a:lnTo>
                  <a:pt x="77761" y="990"/>
                </a:lnTo>
                <a:lnTo>
                  <a:pt x="62690" y="0"/>
                </a:lnTo>
                <a:close/>
              </a:path>
              <a:path w="129258" h="143542">
                <a:moveTo>
                  <a:pt x="115320" y="20796"/>
                </a:moveTo>
                <a:lnTo>
                  <a:pt x="65056" y="20796"/>
                </a:lnTo>
                <a:lnTo>
                  <a:pt x="69818" y="21022"/>
                </a:lnTo>
                <a:lnTo>
                  <a:pt x="81960" y="24288"/>
                </a:lnTo>
                <a:lnTo>
                  <a:pt x="91393" y="31452"/>
                </a:lnTo>
                <a:lnTo>
                  <a:pt x="98112" y="42535"/>
                </a:lnTo>
                <a:lnTo>
                  <a:pt x="102110" y="57556"/>
                </a:lnTo>
                <a:lnTo>
                  <a:pt x="103381" y="76533"/>
                </a:lnTo>
                <a:lnTo>
                  <a:pt x="100487" y="93349"/>
                </a:lnTo>
                <a:lnTo>
                  <a:pt x="94334" y="106200"/>
                </a:lnTo>
                <a:lnTo>
                  <a:pt x="85351" y="115204"/>
                </a:lnTo>
                <a:lnTo>
                  <a:pt x="73966" y="120475"/>
                </a:lnTo>
                <a:lnTo>
                  <a:pt x="60608" y="122130"/>
                </a:lnTo>
                <a:lnTo>
                  <a:pt x="109578" y="122130"/>
                </a:lnTo>
                <a:lnTo>
                  <a:pt x="128358" y="75550"/>
                </a:lnTo>
                <a:lnTo>
                  <a:pt x="129258" y="57880"/>
                </a:lnTo>
                <a:lnTo>
                  <a:pt x="126269" y="41602"/>
                </a:lnTo>
                <a:lnTo>
                  <a:pt x="120786" y="28238"/>
                </a:lnTo>
                <a:lnTo>
                  <a:pt x="115320" y="2079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5827736" y="5961541"/>
            <a:ext cx="68351" cy="140532"/>
          </a:xfrm>
          <a:custGeom>
            <a:avLst/>
            <a:gdLst/>
            <a:ahLst/>
            <a:cxnLst/>
            <a:rect l="l" t="t" r="r" b="b"/>
            <a:pathLst>
              <a:path w="68351" h="140532">
                <a:moveTo>
                  <a:pt x="24269" y="1899"/>
                </a:moveTo>
                <a:lnTo>
                  <a:pt x="0" y="1899"/>
                </a:lnTo>
                <a:lnTo>
                  <a:pt x="0" y="140532"/>
                </a:lnTo>
                <a:lnTo>
                  <a:pt x="25107" y="140532"/>
                </a:lnTo>
                <a:lnTo>
                  <a:pt x="25389" y="74308"/>
                </a:lnTo>
                <a:lnTo>
                  <a:pt x="27436" y="57321"/>
                </a:lnTo>
                <a:lnTo>
                  <a:pt x="31489" y="43667"/>
                </a:lnTo>
                <a:lnTo>
                  <a:pt x="36748" y="34817"/>
                </a:lnTo>
                <a:lnTo>
                  <a:pt x="21767" y="34817"/>
                </a:lnTo>
                <a:lnTo>
                  <a:pt x="22864" y="23402"/>
                </a:lnTo>
                <a:lnTo>
                  <a:pt x="23866" y="13403"/>
                </a:lnTo>
                <a:lnTo>
                  <a:pt x="24269" y="1899"/>
                </a:lnTo>
                <a:close/>
              </a:path>
              <a:path w="68351" h="140532">
                <a:moveTo>
                  <a:pt x="54667" y="0"/>
                </a:moveTo>
                <a:lnTo>
                  <a:pt x="42553" y="4911"/>
                </a:lnTo>
                <a:lnTo>
                  <a:pt x="33194" y="13072"/>
                </a:lnTo>
                <a:lnTo>
                  <a:pt x="26347" y="23402"/>
                </a:lnTo>
                <a:lnTo>
                  <a:pt x="21767" y="34817"/>
                </a:lnTo>
                <a:lnTo>
                  <a:pt x="36748" y="34817"/>
                </a:lnTo>
                <a:lnTo>
                  <a:pt x="37577" y="33423"/>
                </a:lnTo>
                <a:lnTo>
                  <a:pt x="45731" y="26667"/>
                </a:lnTo>
                <a:lnTo>
                  <a:pt x="55979" y="23478"/>
                </a:lnTo>
                <a:lnTo>
                  <a:pt x="68091" y="23478"/>
                </a:lnTo>
                <a:lnTo>
                  <a:pt x="54667" y="0"/>
                </a:lnTo>
                <a:close/>
              </a:path>
              <a:path w="68351" h="140532">
                <a:moveTo>
                  <a:pt x="68091" y="23478"/>
                </a:moveTo>
                <a:lnTo>
                  <a:pt x="55979" y="23478"/>
                </a:lnTo>
                <a:lnTo>
                  <a:pt x="68351" y="23933"/>
                </a:lnTo>
                <a:lnTo>
                  <a:pt x="68091" y="23478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4425696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50" y="86867"/>
            <a:ext cx="10052050" cy="1648701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371698"/>
            <a:ext cx="8903294" cy="7379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065" algn="ctr"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ACE/ ARB meds:                    do Not take day of surgery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34963" y="1909595"/>
            <a:ext cx="98234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Accupril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(Quinapril),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Accurectic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Aceon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(Perindopril),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Aliskiren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Aliskiren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Amlodipine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Tekamlo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Amlodipine/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Aliskiren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/Hydrochlorothiazide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Amturnide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Amlodipine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Besylate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Olmesartan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Medoxomil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Altace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(Ramipril) 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Amturnide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(Amlodipine/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Aliskiren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/Hydrochlorothiazide),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Atacand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(Candesartan),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Avalide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Irbesartan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Avapro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Irbesartan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Azilsartan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Medoxomil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Edarbi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Azilsartan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Medoxomil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Chlorthalidone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Edarbyclor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(Amlodipine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Besylate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Olmesartan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Medoxomil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Benazapril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Benicar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Olmesartan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Benicar HCT, Candesartan,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Capoten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(Captopril),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Capozide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(Captopril-HCT), Captopril,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Cozaar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(losartan), Diovan (Valsartan), Diovan HCT,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Edarbi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Azilsartan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medoxomil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Edarbyclor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Azilsartan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Medoxomil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Chlorthalidone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Enalapril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Eprosartan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Fosinopril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Hyzaar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(Losartan-HCT),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Irbesartan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Lexxel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Enalapril-Felodipine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Lisinopril, Losartan,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Lotensin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(Benazepril),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Lotensin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HCT, Lotrel (Amlodipine-Benazepril),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Mavik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Trandolapril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Micardis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Telmisartan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Micardis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HCT,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Moexipril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Monipril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Fosinopril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Olmesartan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Olmesartan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medoxomil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Olmesartan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Medoxomil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Amlodipine + Hydrochlorothiazide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Tribenzor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Perindopril,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Prinivil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(Lisinopril),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Prinzide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(Lisinopril- HTZ), Quinapril, Ramipril,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Tarka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Trandolapril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/Verapamil),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Tekamlo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Aliskiren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Amlodipine),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Tekturna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Aliskiren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Teveten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Eprosartan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Teveten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HCT,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Trandolapril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Tribenzor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Olmesartan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Medoxomil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Amlodipine + Hydrochlorothiazide),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Uniretic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moexipril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-HCT),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Univasc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Moexipril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Valturna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Aliskiren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Valsartan), Valsartan,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Vasotec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Enalapril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Zestorectic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(Lisinopril-HCT) and Zestril (Lisinopril)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8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447800"/>
            <a:ext cx="9525000" cy="510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These 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general recommendations</a:t>
            </a:r>
            <a:r>
              <a:rPr lang="en-US" dirty="0">
                <a:latin typeface="Arial" pitchFamily="34" charset="0"/>
                <a:cs typeface="Arial" pitchFamily="34" charset="0"/>
              </a:rPr>
              <a:t>.  If you have any questions, please discuss with your doctor.</a:t>
            </a: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Weight Loss Medications:</a:t>
            </a: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STOP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Lomaira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Adipex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/phentermine</a:t>
            </a:r>
            <a:r>
              <a:rPr lang="en-US" dirty="0">
                <a:latin typeface="Arial" pitchFamily="34" charset="0"/>
                <a:cs typeface="Arial" pitchFamily="34" charset="0"/>
              </a:rPr>
              <a:t>: 7 days prior to surgery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STOP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Qsymia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/phentermine-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topiramate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7 days prior to surgery, However, discuss with your prescribing physician as depending on your dose, you may need to decrease your dose gradually</a:t>
            </a: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STOP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Contrave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/naltrexone-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buproprion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7 days prior to surgery. Note if you are taking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only</a:t>
            </a:r>
            <a:r>
              <a:rPr lang="en-US" dirty="0">
                <a:latin typeface="Arial" pitchFamily="34" charset="0"/>
                <a:cs typeface="Arial" pitchFamily="34" charset="0"/>
              </a:rPr>
              <a:t> bupropion, you should continue this up until surgery</a:t>
            </a: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CAUTION: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Revia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Vivitrol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/naltrexone</a:t>
            </a:r>
            <a:r>
              <a:rPr lang="en-US" dirty="0">
                <a:latin typeface="Arial" pitchFamily="34" charset="0"/>
                <a:cs typeface="Arial" pitchFamily="34" charset="0"/>
              </a:rPr>
              <a:t>: Please discuss with your prescribing physician, taking this medication may interfere with your surgery</a:t>
            </a:r>
          </a:p>
          <a:p>
            <a:pPr lvl="0">
              <a:spcBef>
                <a:spcPts val="12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0" y="371698"/>
            <a:ext cx="8903294" cy="7379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065">
              <a:lnSpc>
                <a:spcPct val="100000"/>
              </a:lnSpc>
            </a:pPr>
            <a:r>
              <a:rPr lang="en-US" sz="5000" dirty="0">
                <a:solidFill>
                  <a:srgbClr val="FFFFFF"/>
                </a:solidFill>
                <a:latin typeface="Arial"/>
                <a:cs typeface="Arial"/>
              </a:rPr>
              <a:t>Pre-Operative Medications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7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828800"/>
            <a:ext cx="8686800" cy="4077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31775" lvl="0" indent="-231775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Insulin doses should be adjusted prior to surgery while on clear liquids, and also on the morning of surgery. </a:t>
            </a:r>
          </a:p>
          <a:p>
            <a:pPr marL="682625" lvl="1" indent="-225425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Please consult your endocrinologist or Primary Care Physician for appropriate dosing instructions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371698"/>
            <a:ext cx="8903294" cy="7379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065">
              <a:lnSpc>
                <a:spcPct val="100000"/>
              </a:lnSpc>
            </a:pPr>
            <a:r>
              <a:rPr lang="en-US" sz="5000" dirty="0">
                <a:solidFill>
                  <a:srgbClr val="FFFFFF"/>
                </a:solidFill>
                <a:latin typeface="Arial"/>
                <a:cs typeface="Arial"/>
              </a:rPr>
              <a:t>Pre-Operative Medications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447800"/>
            <a:ext cx="8686800" cy="518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1775" lvl="0" indent="-231775"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Review your “Dietary guidelines” packet along with suggested  menus for when you get home from the Hospital.  </a:t>
            </a:r>
          </a:p>
          <a:p>
            <a:pPr lvl="0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31775" lvl="0" indent="-231775"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Review your “Pre-op shopping list” and </a:t>
            </a:r>
            <a:r>
              <a:rPr lang="en-US" sz="2200" u="sng" dirty="0">
                <a:latin typeface="Arial" pitchFamily="34" charset="0"/>
                <a:cs typeface="Arial" pitchFamily="34" charset="0"/>
              </a:rPr>
              <a:t>make sure you have the items listed before you go to the Hospital so that they will be available when you get home</a:t>
            </a:r>
          </a:p>
          <a:p>
            <a:pPr lvl="0"/>
            <a:endParaRPr lang="en-US" sz="2400" dirty="0"/>
          </a:p>
          <a:p>
            <a:pPr lvl="0"/>
            <a:r>
              <a:rPr lang="en-US" sz="2200" b="1" dirty="0">
                <a:latin typeface="Arial" pitchFamily="34" charset="0"/>
                <a:cs typeface="Arial" pitchFamily="34" charset="0"/>
              </a:rPr>
              <a:t>Some important items on this list are:</a:t>
            </a:r>
          </a:p>
          <a:p>
            <a:pPr lvl="0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200" dirty="0">
                <a:latin typeface="Arial" pitchFamily="34" charset="0"/>
                <a:cs typeface="Arial" pitchFamily="34" charset="0"/>
              </a:rPr>
              <a:t>	Food processor/blender</a:t>
            </a:r>
          </a:p>
          <a:p>
            <a:pPr lvl="0"/>
            <a:r>
              <a:rPr lang="en-US" sz="2200" dirty="0">
                <a:latin typeface="Arial" pitchFamily="34" charset="0"/>
                <a:cs typeface="Arial" pitchFamily="34" charset="0"/>
              </a:rPr>
              <a:t>	Pill crusher</a:t>
            </a:r>
          </a:p>
          <a:p>
            <a:pPr lvl="0"/>
            <a:r>
              <a:rPr lang="en-US" sz="2200" dirty="0">
                <a:latin typeface="Arial" pitchFamily="34" charset="0"/>
                <a:cs typeface="Arial" pitchFamily="34" charset="0"/>
              </a:rPr>
              <a:t>	Protein shakes</a:t>
            </a:r>
          </a:p>
          <a:p>
            <a:pPr lvl="0"/>
            <a:r>
              <a:rPr lang="en-US" sz="2200" dirty="0">
                <a:latin typeface="Arial" pitchFamily="34" charset="0"/>
                <a:cs typeface="Arial" pitchFamily="34" charset="0"/>
              </a:rPr>
              <a:t>	Chewable multivitamins</a:t>
            </a:r>
          </a:p>
          <a:p>
            <a:pPr lvl="0"/>
            <a:r>
              <a:rPr lang="en-US" sz="2200" dirty="0">
                <a:latin typeface="Arial" pitchFamily="34" charset="0"/>
                <a:cs typeface="Arial" pitchFamily="34" charset="0"/>
              </a:rPr>
              <a:t>	Calcium with vitamin D</a:t>
            </a:r>
          </a:p>
          <a:p>
            <a:pPr lvl="0"/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pPr marL="215900" marR="12700">
              <a:lnSpc>
                <a:spcPts val="23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0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609600" y="372364"/>
            <a:ext cx="9829800" cy="736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21814" algn="l">
              <a:lnSpc>
                <a:spcPct val="100000"/>
              </a:lnSpc>
            </a:pPr>
            <a:r>
              <a:rPr lang="en-US" sz="5000" dirty="0">
                <a:solidFill>
                  <a:srgbClr val="FFFFFF"/>
                </a:solidFill>
                <a:latin typeface="Arial"/>
                <a:cs typeface="Arial"/>
              </a:rPr>
              <a:t>Pre-Op Shopping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F82607-4EF7-4D8C-8AF1-DD99A862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546904"/>
            <a:ext cx="2257063" cy="29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4000"/>
            <a:ext cx="9525000" cy="50162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indent="-20383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pc="0" dirty="0">
                <a:latin typeface="Arial"/>
                <a:cs typeface="Arial"/>
              </a:rPr>
              <a:t>No solid foods </a:t>
            </a:r>
            <a:r>
              <a:rPr b="1" spc="0" dirty="0">
                <a:latin typeface="Arial"/>
                <a:cs typeface="Arial"/>
              </a:rPr>
              <a:t>after midnight t</a:t>
            </a:r>
            <a:r>
              <a:rPr lang="en-US" b="1" spc="0" dirty="0">
                <a:latin typeface="Arial"/>
                <a:cs typeface="Arial"/>
              </a:rPr>
              <a:t>wo</a:t>
            </a:r>
            <a:r>
              <a:rPr b="1" spc="0" dirty="0">
                <a:latin typeface="Arial"/>
                <a:cs typeface="Arial"/>
              </a:rPr>
              <a:t> day</a:t>
            </a:r>
            <a:r>
              <a:rPr lang="en-US" b="1" dirty="0">
                <a:latin typeface="Arial"/>
                <a:cs typeface="Arial"/>
              </a:rPr>
              <a:t>s</a:t>
            </a:r>
            <a:r>
              <a:rPr b="1" spc="0" dirty="0">
                <a:latin typeface="Arial"/>
                <a:cs typeface="Arial"/>
              </a:rPr>
              <a:t> before surger</a:t>
            </a:r>
            <a:r>
              <a:rPr b="1" spc="-155" dirty="0">
                <a:latin typeface="Arial"/>
                <a:cs typeface="Arial"/>
              </a:rPr>
              <a:t>y</a:t>
            </a:r>
            <a:endParaRPr lang="en-US" b="1" spc="-155" dirty="0">
              <a:latin typeface="Arial"/>
              <a:cs typeface="Arial"/>
            </a:endParaRPr>
          </a:p>
          <a:p>
            <a:pPr marL="673100" lvl="1">
              <a:lnSpc>
                <a:spcPts val="2300"/>
              </a:lnSpc>
            </a:pPr>
            <a:r>
              <a:rPr lang="en-US" u="sng" dirty="0">
                <a:latin typeface="Arial"/>
                <a:cs typeface="Arial"/>
              </a:rPr>
              <a:t>Example</a:t>
            </a:r>
            <a:r>
              <a:rPr lang="en-US" dirty="0">
                <a:latin typeface="Arial"/>
                <a:cs typeface="Arial"/>
              </a:rPr>
              <a:t>:  If surgery is scheduled for Monday, on Friday at midnight, you will begin your CLEAR LIQUID DIET, and continue with clear liquids all day Saturday and Sunday</a:t>
            </a:r>
          </a:p>
          <a:p>
            <a:pPr marL="215900" marR="85725" indent="-203835">
              <a:lnSpc>
                <a:spcPts val="23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pc="0" dirty="0">
                <a:latin typeface="Arial"/>
                <a:cs typeface="Arial"/>
              </a:rPr>
              <a:t>Drink plenty of cle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-114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liquids to prevent </a:t>
            </a:r>
            <a:r>
              <a:rPr dirty="0">
                <a:latin typeface="Arial"/>
                <a:cs typeface="Arial"/>
              </a:rPr>
              <a:t>dehydration</a:t>
            </a:r>
            <a:r>
              <a:rPr lang="en-US" dirty="0">
                <a:latin typeface="Arial"/>
                <a:cs typeface="Arial"/>
              </a:rPr>
              <a:t>, such as</a:t>
            </a:r>
          </a:p>
          <a:p>
            <a:pPr marL="673100" marR="85725" lvl="1" indent="-203835">
              <a:lnSpc>
                <a:spcPts val="23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/>
                <a:cs typeface="Arial"/>
              </a:rPr>
              <a:t>water, tea, coffee (no milk, cream, or non-dairy creamers; sugar substitute is ok) seltzer, clear diet soda, </a:t>
            </a:r>
            <a:r>
              <a:rPr spc="0" dirty="0">
                <a:latin typeface="Arial"/>
                <a:cs typeface="Arial"/>
              </a:rPr>
              <a:t>broth </a:t>
            </a:r>
            <a:r>
              <a:rPr lang="en-US" spc="0" dirty="0">
                <a:latin typeface="Arial"/>
                <a:cs typeface="Arial"/>
              </a:rPr>
              <a:t>/ </a:t>
            </a:r>
            <a:r>
              <a:rPr spc="0" dirty="0">
                <a:latin typeface="Arial"/>
                <a:cs typeface="Arial"/>
              </a:rPr>
              <a:t>bouillon</a:t>
            </a:r>
            <a:r>
              <a:rPr lang="en-US" spc="0" dirty="0">
                <a:latin typeface="Arial"/>
                <a:cs typeface="Arial"/>
              </a:rPr>
              <a:t>, diet/sugar free </a:t>
            </a:r>
            <a:r>
              <a:rPr lang="en-US" spc="0" dirty="0" err="1">
                <a:latin typeface="Arial"/>
                <a:cs typeface="Arial"/>
              </a:rPr>
              <a:t>Jello</a:t>
            </a:r>
            <a:r>
              <a:rPr lang="en-US" spc="0" dirty="0">
                <a:latin typeface="Arial"/>
                <a:cs typeface="Arial"/>
              </a:rPr>
              <a:t> (not pudding), </a:t>
            </a:r>
            <a:r>
              <a:rPr lang="en-US" dirty="0">
                <a:latin typeface="Arial"/>
                <a:cs typeface="Arial"/>
              </a:rPr>
              <a:t>and diet/ sugar free popsicles, ices, or sorbet, and </a:t>
            </a:r>
            <a:r>
              <a:rPr lang="en-US" i="1" spc="0" dirty="0">
                <a:latin typeface="Arial"/>
                <a:cs typeface="Arial"/>
              </a:rPr>
              <a:t>diet </a:t>
            </a:r>
            <a:r>
              <a:rPr lang="en-US" spc="0" dirty="0">
                <a:latin typeface="Arial"/>
                <a:cs typeface="Arial"/>
              </a:rPr>
              <a:t>drinks such as </a:t>
            </a:r>
            <a:r>
              <a:rPr spc="0" dirty="0">
                <a:latin typeface="Arial"/>
                <a:cs typeface="Arial"/>
              </a:rPr>
              <a:t>Crystal Light</a:t>
            </a:r>
            <a:r>
              <a:rPr lang="en-US" dirty="0">
                <a:latin typeface="Arial"/>
                <a:cs typeface="Arial"/>
              </a:rPr>
              <a:t>, Diet Snapple. No alcohol.</a:t>
            </a:r>
            <a:endParaRPr lang="en-US" spc="0" dirty="0">
              <a:latin typeface="Arial"/>
              <a:cs typeface="Arial"/>
            </a:endParaRPr>
          </a:p>
          <a:p>
            <a:pPr marL="215900" marR="85725" indent="-203835">
              <a:lnSpc>
                <a:spcPts val="23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/>
                <a:cs typeface="Arial"/>
              </a:rPr>
              <a:t>In addition to the above, unlimited fluids,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you must consume carb-loading (“sugar”) drinks on the night before surgery and AGAIN the morning of surgery. Finish your 2</a:t>
            </a:r>
            <a:r>
              <a:rPr lang="en-US" baseline="30000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drink before you get to the hospital. Choose from:</a:t>
            </a:r>
          </a:p>
          <a:p>
            <a:r>
              <a:rPr lang="en-US" sz="1700" dirty="0"/>
              <a:t>	</a:t>
            </a:r>
            <a:r>
              <a:rPr lang="en-US" sz="1700" dirty="0" err="1"/>
              <a:t>ClearFast</a:t>
            </a:r>
            <a:r>
              <a:rPr lang="en-US" sz="1700" dirty="0"/>
              <a:t> (CF) Preop: 12oz (1 bottle) 2x:  the night before &amp; the AM of surgery	</a:t>
            </a:r>
          </a:p>
          <a:p>
            <a:r>
              <a:rPr lang="en-US" sz="1700" dirty="0"/>
              <a:t>	Ensure Pre-Surgery Clear Carbohydrate Drink: 10oz (1 bottle) 2x:  the night before &amp; AM of</a:t>
            </a:r>
          </a:p>
          <a:p>
            <a:r>
              <a:rPr lang="en-US" sz="1700" dirty="0"/>
              <a:t>	Gatorade Prime:  two 4oz pouches, so 8 oz 2x:  the night before &amp; AM of</a:t>
            </a:r>
          </a:p>
          <a:p>
            <a:r>
              <a:rPr lang="en-US" sz="1700" dirty="0"/>
              <a:t>	Cranberry or Grape Juice:  24 oz the night before, 12 oz the AM of surgery</a:t>
            </a:r>
          </a:p>
          <a:p>
            <a:r>
              <a:rPr lang="en-US" sz="1700" dirty="0"/>
              <a:t>	Apple Juice: 32 oz the night before, 16 oz the AM of surgery</a:t>
            </a:r>
          </a:p>
          <a:p>
            <a:r>
              <a:rPr lang="en-US" sz="1700" dirty="0"/>
              <a:t>	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371698"/>
            <a:ext cx="8903294" cy="7379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065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5000" dirty="0">
                <a:solidFill>
                  <a:srgbClr val="FFFFFF"/>
                </a:solidFill>
                <a:latin typeface="Arial"/>
                <a:cs typeface="Arial"/>
              </a:rPr>
              <a:t>wo</a:t>
            </a: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 Day</a:t>
            </a:r>
            <a:r>
              <a:rPr lang="en-US" sz="5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 Before Surgery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2749562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2749550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5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799" y="2853961"/>
            <a:ext cx="8743950" cy="76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Preparing to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the Hospital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0" y="25758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" y="25758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3883418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3883405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600200"/>
            <a:ext cx="8458200" cy="480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Important Paperwork</a:t>
            </a:r>
            <a:endParaRPr lang="en-US" sz="24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 marL="215900" indent="-20383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Medical </a:t>
            </a:r>
            <a:r>
              <a:rPr lang="en-US" sz="2000" spc="0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nsurance information</a:t>
            </a:r>
            <a:endParaRPr sz="2000" dirty="0">
              <a:latin typeface="Arial"/>
              <a:cs typeface="Arial"/>
            </a:endParaRPr>
          </a:p>
          <a:p>
            <a:pPr marL="443865" lvl="1" indent="-22860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808285"/>
              </a:buClr>
              <a:buFont typeface="Arial" pitchFamily="34" charset="0"/>
              <a:buChar char="–"/>
              <a:tabLst>
                <a:tab pos="443865" algn="l"/>
              </a:tabLst>
            </a:pPr>
            <a:r>
              <a:rPr sz="2000" dirty="0">
                <a:latin typeface="Arial"/>
                <a:cs typeface="Arial"/>
              </a:rPr>
              <a:t>On day of admission &amp; for pre-operative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testing as well</a:t>
            </a:r>
            <a:endParaRPr sz="2000" dirty="0">
              <a:latin typeface="Arial"/>
              <a:cs typeface="Arial"/>
            </a:endParaRP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lang="en-US" sz="2000" spc="-114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LIST</a:t>
            </a:r>
            <a:r>
              <a:rPr sz="2000" b="1" spc="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of all your current medications</a:t>
            </a:r>
            <a:r>
              <a:rPr lang="en-US" sz="2000" spc="0" dirty="0">
                <a:latin typeface="Arial"/>
                <a:cs typeface="Arial"/>
              </a:rPr>
              <a:t>, including dosage and frequency</a:t>
            </a:r>
            <a:r>
              <a:rPr lang="en-US" sz="2100" spc="0" dirty="0"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901065" lvl="2" indent="-228600">
              <a:spcBef>
                <a:spcPts val="210"/>
              </a:spcBef>
              <a:buClr>
                <a:srgbClr val="808285"/>
              </a:buClr>
              <a:buFont typeface="Arial"/>
              <a:buChar char="•"/>
              <a:tabLst>
                <a:tab pos="443865" algn="l"/>
              </a:tabLst>
            </a:pPr>
            <a:r>
              <a:rPr sz="2000" dirty="0">
                <a:latin typeface="Arial"/>
                <a:cs typeface="Arial"/>
              </a:rPr>
              <a:t>Prescriptions and over-the-counter medications</a:t>
            </a:r>
          </a:p>
          <a:p>
            <a:pPr marL="901065" lvl="2" indent="-228600">
              <a:spcBef>
                <a:spcPts val="210"/>
              </a:spcBef>
              <a:buClr>
                <a:srgbClr val="808285"/>
              </a:buClr>
              <a:buFont typeface="Arial"/>
              <a:buChar char="•"/>
              <a:tabLst>
                <a:tab pos="443865" algn="l"/>
              </a:tabLst>
            </a:pPr>
            <a:r>
              <a:rPr sz="2000" spc="-40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itamins</a:t>
            </a:r>
            <a:endParaRPr sz="2000" dirty="0">
              <a:latin typeface="Arial"/>
              <a:cs typeface="Arial"/>
            </a:endParaRPr>
          </a:p>
          <a:p>
            <a:pPr marL="901065" lvl="2" indent="-228600">
              <a:spcBef>
                <a:spcPts val="210"/>
              </a:spcBef>
              <a:spcAft>
                <a:spcPts val="1200"/>
              </a:spcAft>
              <a:buClr>
                <a:srgbClr val="808285"/>
              </a:buClr>
              <a:buFont typeface="Arial"/>
              <a:buChar char="•"/>
              <a:tabLst>
                <a:tab pos="443865" algn="l"/>
              </a:tabLst>
            </a:pPr>
            <a:r>
              <a:rPr sz="2000" dirty="0">
                <a:latin typeface="Arial"/>
                <a:cs typeface="Arial"/>
              </a:rPr>
              <a:t>Herbal supplements</a:t>
            </a: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List of</a:t>
            </a:r>
            <a:r>
              <a:rPr lang="en-US" sz="2000" spc="0" dirty="0">
                <a:latin typeface="Arial"/>
                <a:cs typeface="Arial"/>
              </a:rPr>
              <a:t> all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Allergies </a:t>
            </a:r>
            <a:r>
              <a:rPr lang="en-US" sz="2000" dirty="0">
                <a:latin typeface="Arial"/>
                <a:cs typeface="Arial"/>
              </a:rPr>
              <a:t>(medications, latex, food, etc.)</a:t>
            </a: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hoto ID, such as a drive</a:t>
            </a:r>
            <a:r>
              <a:rPr sz="2000" spc="75" dirty="0">
                <a:latin typeface="Arial"/>
                <a:cs typeface="Arial"/>
              </a:rPr>
              <a:t>r</a:t>
            </a:r>
            <a:r>
              <a:rPr sz="2000" spc="-40" dirty="0">
                <a:latin typeface="Arial"/>
                <a:cs typeface="Arial"/>
              </a:rPr>
              <a:t>’</a:t>
            </a:r>
            <a:r>
              <a:rPr sz="2000" spc="0" dirty="0">
                <a:latin typeface="Arial"/>
                <a:cs typeface="Arial"/>
              </a:rPr>
              <a:t>s license or passport</a:t>
            </a:r>
            <a:endParaRPr lang="en-US" sz="2000" spc="0" dirty="0">
              <a:latin typeface="Arial"/>
              <a:cs typeface="Arial"/>
            </a:endParaRP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List of telephone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numbers for your contacts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0209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Bring to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the Hospital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600201"/>
            <a:ext cx="8839200" cy="4357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Advance Directives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9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sz="2000" b="1" dirty="0">
                <a:latin typeface="Arial"/>
                <a:cs typeface="Arial"/>
              </a:rPr>
              <a:t>What They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Are:</a:t>
            </a:r>
            <a:endParaRPr sz="2000" dirty="0">
              <a:latin typeface="Arial"/>
              <a:cs typeface="Arial"/>
            </a:endParaRPr>
          </a:p>
          <a:p>
            <a:pPr marL="215900" marR="12700" indent="-203835">
              <a:lnSpc>
                <a:spcPts val="2300"/>
              </a:lnSpc>
              <a:spcBef>
                <a:spcPts val="1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Documents that plan your wishes about treatment if you become unable – for a short or long period – to decide for yourself</a:t>
            </a:r>
            <a:endParaRPr sz="2000" dirty="0"/>
          </a:p>
          <a:p>
            <a:pPr marL="215900" marR="110871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If you do not have</a:t>
            </a:r>
            <a:r>
              <a:rPr lang="en-US" sz="2000" spc="0" dirty="0">
                <a:latin typeface="Arial"/>
                <a:cs typeface="Arial"/>
              </a:rPr>
              <a:t> an advanced directive</a:t>
            </a:r>
            <a:r>
              <a:rPr sz="2000" spc="0" dirty="0">
                <a:latin typeface="Arial"/>
                <a:cs typeface="Arial"/>
              </a:rPr>
              <a:t>, you can complete </a:t>
            </a:r>
            <a:r>
              <a:rPr lang="en-US" sz="2000" spc="0" dirty="0">
                <a:latin typeface="Arial"/>
                <a:cs typeface="Arial"/>
              </a:rPr>
              <a:t>the necessary paperwork</a:t>
            </a:r>
            <a:r>
              <a:rPr sz="2000" spc="0" dirty="0">
                <a:latin typeface="Arial"/>
                <a:cs typeface="Arial"/>
              </a:rPr>
              <a:t> the morning of surgery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81"/>
              </a:spcBef>
              <a:buClr>
                <a:srgbClr val="ED1C2E"/>
              </a:buClr>
              <a:buFont typeface="Arial"/>
              <a:buChar char="•"/>
            </a:pPr>
            <a:endParaRPr sz="2000" dirty="0"/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sz="2000" b="1" spc="-135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ypes:</a:t>
            </a:r>
            <a:endParaRPr sz="2000" dirty="0">
              <a:latin typeface="Arial"/>
              <a:cs typeface="Arial"/>
            </a:endParaRPr>
          </a:p>
          <a:p>
            <a:pPr marL="215900" marR="471170" indent="-203835">
              <a:lnSpc>
                <a:spcPts val="2300"/>
              </a:lnSpc>
              <a:spcBef>
                <a:spcPts val="1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Health Care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Agent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Proxy –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A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person appointed by you who will protect your treatment wishes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marR="57785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Living Will –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A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document with written instructions given by you about your specific treatment desires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Important Paperwork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732" y="5841387"/>
            <a:ext cx="5448935" cy="594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67715">
              <a:lnSpc>
                <a:spcPct val="112700"/>
              </a:lnSpc>
            </a:pPr>
            <a:r>
              <a:rPr sz="1700" b="1" dirty="0">
                <a:solidFill>
                  <a:srgbClr val="ED1C2E"/>
                </a:solidFill>
                <a:latin typeface="Arial"/>
                <a:cs typeface="Arial"/>
              </a:rPr>
              <a:t>For a complete list, please refer to the </a:t>
            </a:r>
            <a:r>
              <a:rPr sz="1700" b="1" i="1" dirty="0">
                <a:solidFill>
                  <a:srgbClr val="ED1C2E"/>
                </a:solidFill>
                <a:latin typeface="Arial"/>
                <a:cs typeface="Arial"/>
              </a:rPr>
              <a:t>Ne</a:t>
            </a:r>
            <a:r>
              <a:rPr sz="1700" b="1" i="1" spc="-5" dirty="0">
                <a:solidFill>
                  <a:srgbClr val="ED1C2E"/>
                </a:solidFill>
                <a:latin typeface="Arial"/>
                <a:cs typeface="Arial"/>
              </a:rPr>
              <a:t>w</a:t>
            </a:r>
            <a:r>
              <a:rPr sz="1700" b="1" i="1" spc="-130" dirty="0">
                <a:solidFill>
                  <a:srgbClr val="ED1C2E"/>
                </a:solidFill>
                <a:latin typeface="Arial"/>
                <a:cs typeface="Arial"/>
              </a:rPr>
              <a:t>Y</a:t>
            </a:r>
            <a:r>
              <a:rPr sz="1700" b="1" i="1" spc="0" dirty="0">
                <a:solidFill>
                  <a:srgbClr val="ED1C2E"/>
                </a:solidFill>
                <a:latin typeface="Arial"/>
                <a:cs typeface="Arial"/>
              </a:rPr>
              <a:t>ork-Presbyterian Preparing for</a:t>
            </a:r>
            <a:r>
              <a:rPr sz="1700" b="1" i="1" spc="-30" dirty="0">
                <a:solidFill>
                  <a:srgbClr val="ED1C2E"/>
                </a:solidFill>
                <a:latin typeface="Arial"/>
                <a:cs typeface="Arial"/>
              </a:rPr>
              <a:t> </a:t>
            </a:r>
            <a:r>
              <a:rPr sz="1700" b="1" i="1" spc="-130" dirty="0">
                <a:solidFill>
                  <a:srgbClr val="ED1C2E"/>
                </a:solidFill>
                <a:latin typeface="Arial"/>
                <a:cs typeface="Arial"/>
              </a:rPr>
              <a:t>Y</a:t>
            </a:r>
            <a:r>
              <a:rPr sz="1700" b="1" i="1" spc="0" dirty="0">
                <a:solidFill>
                  <a:srgbClr val="ED1C2E"/>
                </a:solidFill>
                <a:latin typeface="Arial"/>
                <a:cs typeface="Arial"/>
              </a:rPr>
              <a:t>our Stay Guide</a:t>
            </a:r>
            <a:endParaRPr sz="1700" i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447799"/>
            <a:ext cx="5105401" cy="44958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  <a:spcAft>
                <a:spcPts val="1200"/>
              </a:spcAft>
            </a:pPr>
            <a:r>
              <a:rPr sz="2100" b="1" u="sng" dirty="0">
                <a:solidFill>
                  <a:srgbClr val="ED1C2E"/>
                </a:solidFill>
                <a:latin typeface="Arial"/>
                <a:cs typeface="Arial"/>
              </a:rPr>
              <a:t>Do Bring</a:t>
            </a:r>
            <a:endParaRPr sz="2400" u="sng" dirty="0"/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pc="0" dirty="0">
                <a:latin typeface="Arial" pitchFamily="34" charset="0"/>
                <a:cs typeface="Arial" pitchFamily="34" charset="0"/>
              </a:rPr>
              <a:t>Personal toiletries (toothbrush, comb, soap etc.)</a:t>
            </a:r>
            <a:endParaRPr lang="en-US" spc="0" dirty="0">
              <a:latin typeface="Arial" pitchFamily="34" charset="0"/>
              <a:cs typeface="Arial" pitchFamily="34" charset="0"/>
            </a:endParaRP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Slip-on slippers (non-skid sole)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Socks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Loose roomy outfit &amp; underwear to wear home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Comfortable shoes to wear home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Soft sports bra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Cell phone (if desired)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Roomy bathrobe (only if preferred - we recommend using our gowns)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Books, magazines, crossword puzzles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If you use a CPAP Machine, please bring only your mask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Reading glasses</a:t>
            </a: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Face mask</a:t>
            </a:r>
          </a:p>
          <a:p>
            <a:pPr marL="215900" marR="12700" indent="-203835">
              <a:lnSpc>
                <a:spcPts val="2300"/>
              </a:lnSpc>
              <a:buClr>
                <a:srgbClr val="ED1C2E"/>
              </a:buClr>
              <a:buFont typeface="Arial"/>
              <a:buChar char="•"/>
              <a:tabLst>
                <a:tab pos="215900" algn="l"/>
              </a:tabLst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850"/>
              </a:lnSpc>
              <a:spcBef>
                <a:spcPts val="10"/>
              </a:spcBef>
              <a:buClr>
                <a:srgbClr val="ED1C2E"/>
              </a:buClr>
              <a:buFont typeface="Arial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3199" y="1447800"/>
            <a:ext cx="4348838" cy="480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000" b="1" u="sng" dirty="0">
                <a:solidFill>
                  <a:srgbClr val="ED1C2E"/>
                </a:solidFill>
                <a:latin typeface="Arial"/>
                <a:cs typeface="Arial"/>
              </a:rPr>
              <a:t>Do Not Bring</a:t>
            </a:r>
            <a:endParaRPr sz="2000" b="1" u="sng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u="sng" dirty="0"/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Money </a:t>
            </a:r>
          </a:p>
          <a:p>
            <a:pPr marL="12065" marR="12700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dirty="0">
                <a:latin typeface="Arial" pitchFamily="34" charset="0"/>
                <a:cs typeface="Arial" pitchFamily="34" charset="0"/>
              </a:rPr>
              <a:t>Jewelry or other </a:t>
            </a:r>
            <a:r>
              <a:rPr lang="en-US" dirty="0">
                <a:latin typeface="Arial" pitchFamily="34" charset="0"/>
                <a:cs typeface="Arial" pitchFamily="34" charset="0"/>
              </a:rPr>
              <a:t>valuables</a:t>
            </a:r>
          </a:p>
          <a:p>
            <a:pPr marL="12065" marR="12700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endParaRPr sz="400" dirty="0">
              <a:latin typeface="Arial" pitchFamily="34" charset="0"/>
              <a:cs typeface="Arial" pitchFamily="34" charset="0"/>
            </a:endParaRP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dirty="0">
                <a:latin typeface="Arial" pitchFamily="34" charset="0"/>
                <a:cs typeface="Arial" pitchFamily="34" charset="0"/>
              </a:rPr>
              <a:t>Your medications from home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12065" marR="12700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endParaRPr sz="400" dirty="0">
              <a:latin typeface="Arial" pitchFamily="34" charset="0"/>
              <a:cs typeface="Arial" pitchFamily="34" charset="0"/>
            </a:endParaRPr>
          </a:p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dirty="0">
                <a:latin typeface="Arial" pitchFamily="34" charset="0"/>
                <a:cs typeface="Arial" pitchFamily="34" charset="0"/>
              </a:rPr>
              <a:t>Electrical appliances (i.e., hairdryers, other plug-in items)</a:t>
            </a:r>
          </a:p>
        </p:txBody>
      </p:sp>
      <p:sp>
        <p:nvSpPr>
          <p:cNvPr id="5" name="object 5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4435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Bring: Packing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2057400"/>
            <a:ext cx="7772400" cy="335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-40" dirty="0">
                <a:latin typeface="Arial" pitchFamily="34" charset="0"/>
                <a:cs typeface="Arial" pitchFamily="34" charset="0"/>
              </a:rPr>
              <a:t>V</a:t>
            </a:r>
            <a:r>
              <a:rPr sz="2000" spc="0" dirty="0">
                <a:latin typeface="Arial" pitchFamily="34" charset="0"/>
                <a:cs typeface="Arial" pitchFamily="34" charset="0"/>
              </a:rPr>
              <a:t>isiting Hours: 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 Usually 9AM- 9PM. Check current Covid-19 guidelines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Parking </a:t>
            </a:r>
            <a:r>
              <a:rPr sz="2000" spc="-155" dirty="0">
                <a:latin typeface="Arial" pitchFamily="34" charset="0"/>
                <a:cs typeface="Arial" pitchFamily="34" charset="0"/>
              </a:rPr>
              <a:t>V</a:t>
            </a:r>
            <a:r>
              <a:rPr sz="2000" spc="0" dirty="0">
                <a:latin typeface="Arial" pitchFamily="34" charset="0"/>
                <a:cs typeface="Arial" pitchFamily="34" charset="0"/>
              </a:rPr>
              <a:t>alidation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available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for day of discharge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Private Duty Nursing: 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Call (</a:t>
            </a:r>
            <a:r>
              <a:rPr sz="2000" spc="0" dirty="0">
                <a:latin typeface="Arial" pitchFamily="34" charset="0"/>
                <a:cs typeface="Arial" pitchFamily="34" charset="0"/>
              </a:rPr>
              <a:t>212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)</a:t>
            </a:r>
            <a:r>
              <a:rPr sz="2000" spc="0" dirty="0">
                <a:latin typeface="Arial" pitchFamily="34" charset="0"/>
                <a:cs typeface="Arial" pitchFamily="34" charset="0"/>
              </a:rPr>
              <a:t>746-4091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Private Room: Call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Admitting Department 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(</a:t>
            </a:r>
            <a:r>
              <a:rPr sz="2000" spc="0" dirty="0">
                <a:latin typeface="Arial" pitchFamily="34" charset="0"/>
                <a:cs typeface="Arial" pitchFamily="34" charset="0"/>
              </a:rPr>
              <a:t>212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)</a:t>
            </a:r>
            <a:r>
              <a:rPr sz="2000" spc="0" dirty="0">
                <a:latin typeface="Arial" pitchFamily="34" charset="0"/>
                <a:cs typeface="Arial" pitchFamily="34" charset="0"/>
              </a:rPr>
              <a:t>746-4250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Guest Facility at Helmsley Medical</a:t>
            </a:r>
            <a:r>
              <a:rPr sz="2000" spc="-4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235" dirty="0">
                <a:latin typeface="Arial" pitchFamily="34" charset="0"/>
                <a:cs typeface="Arial" pitchFamily="34" charset="0"/>
              </a:rPr>
              <a:t>T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ower: Call 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(</a:t>
            </a:r>
            <a:r>
              <a:rPr sz="2000" spc="0" dirty="0">
                <a:latin typeface="Arial" pitchFamily="34" charset="0"/>
                <a:cs typeface="Arial" pitchFamily="34" charset="0"/>
              </a:rPr>
              <a:t>212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)</a:t>
            </a:r>
            <a:r>
              <a:rPr sz="2000" spc="0" dirty="0">
                <a:latin typeface="Arial" pitchFamily="34" charset="0"/>
                <a:cs typeface="Arial" pitchFamily="34" charset="0"/>
              </a:rPr>
              <a:t>472-8400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13" y="180098"/>
            <a:ext cx="10045700" cy="1121143"/>
          </a:xfrm>
          <a:custGeom>
            <a:avLst/>
            <a:gdLst/>
            <a:ahLst/>
            <a:cxnLst/>
            <a:rect l="l" t="t" r="r" b="b"/>
            <a:pathLst>
              <a:path w="10045700" h="1121143">
                <a:moveTo>
                  <a:pt x="0" y="1121143"/>
                </a:moveTo>
                <a:lnTo>
                  <a:pt x="10045700" y="1121143"/>
                </a:lnTo>
                <a:lnTo>
                  <a:pt x="10045700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413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371698"/>
            <a:ext cx="8903294" cy="7379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7485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13" y="6362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413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413" y="6690626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0413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9372600" cy="48006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marR="86360" indent="-203835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r>
              <a:rPr lang="en-US" sz="2000" spc="0" dirty="0">
                <a:latin typeface="Arial"/>
                <a:cs typeface="Arial"/>
              </a:rPr>
              <a:t>Designed to prepare patients and families for surgery and decrease stress</a:t>
            </a:r>
          </a:p>
          <a:p>
            <a:pPr marL="215900" marR="86360" indent="-203835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endParaRPr lang="en-US" sz="2000" spc="0" dirty="0">
              <a:latin typeface="Arial"/>
              <a:cs typeface="Arial"/>
            </a:endParaRPr>
          </a:p>
          <a:p>
            <a:pPr marL="215900" marR="86360" indent="-203835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endParaRPr lang="en-US" sz="2000" spc="0" dirty="0">
              <a:latin typeface="Arial"/>
              <a:cs typeface="Arial"/>
            </a:endParaRPr>
          </a:p>
          <a:p>
            <a:pPr marL="215900" marR="8636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spc="0" dirty="0">
                <a:latin typeface="Arial"/>
                <a:cs typeface="Arial"/>
              </a:rPr>
              <a:t>Helps </a:t>
            </a:r>
            <a:r>
              <a:rPr sz="2000" spc="0" dirty="0">
                <a:latin typeface="Arial"/>
                <a:cs typeface="Arial"/>
              </a:rPr>
              <a:t>patients and family to </a:t>
            </a:r>
            <a:r>
              <a:rPr lang="en-US" sz="2000" spc="0" dirty="0">
                <a:latin typeface="Arial"/>
                <a:cs typeface="Arial"/>
              </a:rPr>
              <a:t>prepare for bariatric surgery</a:t>
            </a:r>
          </a:p>
          <a:p>
            <a:pPr marL="215900" marR="8636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15900" marR="8636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Helps patients understand their surgical procedure</a:t>
            </a:r>
            <a:endParaRPr lang="en-US" sz="2000" spc="0" dirty="0">
              <a:latin typeface="Arial"/>
              <a:cs typeface="Arial"/>
            </a:endParaRPr>
          </a:p>
          <a:p>
            <a:pPr marL="215900" marR="8636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15900" marR="8636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dirty="0">
                <a:latin typeface="Arial"/>
                <a:cs typeface="Arial"/>
              </a:rPr>
              <a:t>Review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 the </a:t>
            </a:r>
            <a:r>
              <a:rPr lang="en-US" sz="2000" dirty="0">
                <a:latin typeface="Arial"/>
                <a:cs typeface="Arial"/>
              </a:rPr>
              <a:t>pre-operative evaluation requirements, </a:t>
            </a:r>
            <a:r>
              <a:rPr sz="2000" dirty="0">
                <a:latin typeface="Arial"/>
                <a:cs typeface="Arial"/>
              </a:rPr>
              <a:t>admission process and hospitalization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details</a:t>
            </a:r>
            <a:endParaRPr lang="en-US" sz="2000" spc="0" dirty="0">
              <a:latin typeface="Arial"/>
              <a:cs typeface="Arial"/>
            </a:endParaRPr>
          </a:p>
          <a:p>
            <a:pPr marL="215900" marR="8636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15900" marR="8636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Familiarizes patients and families with the care team and their roles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20"/>
              </a:spcBef>
              <a:buClr>
                <a:srgbClr val="ED1C2E"/>
              </a:buClr>
              <a:buFont typeface="Arial"/>
              <a:buChar char="•"/>
            </a:pPr>
            <a:endParaRPr sz="2000" dirty="0"/>
          </a:p>
          <a:p>
            <a:pPr>
              <a:lnSpc>
                <a:spcPts val="1200"/>
              </a:lnSpc>
              <a:spcBef>
                <a:spcPts val="20"/>
              </a:spcBef>
              <a:buClr>
                <a:srgbClr val="ED1C2E"/>
              </a:buClr>
            </a:pPr>
            <a:endParaRPr sz="2000" dirty="0"/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algn="l">
              <a:lnSpc>
                <a:spcPct val="100000"/>
              </a:lnSpc>
            </a:pPr>
            <a:endParaRPr lang="en-US" sz="1600" dirty="0"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</a:pPr>
            <a:r>
              <a:rPr lang="en-US" sz="1600" b="1" i="1" spc="-130" dirty="0">
                <a:solidFill>
                  <a:srgbClr val="ED1C2E"/>
                </a:solidFill>
                <a:latin typeface="Arial"/>
                <a:cs typeface="Arial"/>
              </a:rPr>
              <a:t>Y</a:t>
            </a:r>
            <a:r>
              <a:rPr lang="en-US" sz="1600" b="1" i="1" spc="0" dirty="0">
                <a:solidFill>
                  <a:srgbClr val="ED1C2E"/>
                </a:solidFill>
                <a:latin typeface="Arial"/>
                <a:cs typeface="Arial"/>
              </a:rPr>
              <a:t>OUR PHYSICIAN</a:t>
            </a:r>
            <a:r>
              <a:rPr lang="en-US" sz="1600" b="1" i="1" spc="-65" dirty="0">
                <a:solidFill>
                  <a:srgbClr val="ED1C2E"/>
                </a:solidFill>
                <a:latin typeface="Arial"/>
                <a:cs typeface="Arial"/>
              </a:rPr>
              <a:t>’</a:t>
            </a:r>
            <a:r>
              <a:rPr lang="en-US" sz="1600" b="1" i="1" spc="0" dirty="0">
                <a:solidFill>
                  <a:srgbClr val="ED1C2E"/>
                </a:solidFill>
                <a:latin typeface="Arial"/>
                <a:cs typeface="Arial"/>
              </a:rPr>
              <a:t>S INSTRUCTIONS TAKE PRIORITY OVER MATERIAL PRESENTED HERE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06245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Pre-Op </a:t>
            </a:r>
            <a:r>
              <a:rPr lang="en-US" sz="500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659787"/>
            <a:ext cx="9525000" cy="3871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72390" indent="-342900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3 West (or Pre-op Surgery) will call you the day before surgery to give you arrival time and location</a:t>
            </a:r>
          </a:p>
          <a:p>
            <a:pPr marL="354965" marR="72390" indent="-342900">
              <a:lnSpc>
                <a:spcPts val="2300"/>
              </a:lnSpc>
              <a:buClr>
                <a:srgbClr val="ED1C2E"/>
              </a:buClr>
              <a:buFont typeface="Arial"/>
              <a:buChar char="•"/>
              <a:tabLst>
                <a:tab pos="215900" algn="l"/>
              </a:tabLst>
            </a:pPr>
            <a:endParaRPr sz="2000" dirty="0">
              <a:latin typeface="Arial"/>
              <a:cs typeface="Arial"/>
            </a:endParaRPr>
          </a:p>
          <a:p>
            <a:pPr marL="354965" marR="72390" indent="-342900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For Monday surgeries, you will be called on Friday</a:t>
            </a:r>
          </a:p>
          <a:p>
            <a:pPr marL="12065" marR="72390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354965" marR="72390" indent="-342900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If you do not receive a call, you may call 3 West/Pre-op Surgery: (212) 746-5299 between 4 pm – 6 pm for your arrival time.</a:t>
            </a:r>
            <a:endParaRPr lang="en-US" sz="2000" b="1" dirty="0">
              <a:latin typeface="Arial"/>
              <a:cs typeface="Arial"/>
            </a:endParaRPr>
          </a:p>
          <a:p>
            <a:pPr marL="12065" marR="72390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12065" marR="72390">
              <a:lnSpc>
                <a:spcPts val="2300"/>
              </a:lnSpc>
              <a:spcBef>
                <a:spcPts val="99"/>
              </a:spcBef>
              <a:buClr>
                <a:srgbClr val="ED1C2E"/>
              </a:buClr>
              <a:tabLst>
                <a:tab pos="215900" algn="l"/>
              </a:tabLst>
            </a:pP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5" y="180098"/>
            <a:ext cx="10045700" cy="1121143"/>
          </a:xfrm>
          <a:custGeom>
            <a:avLst/>
            <a:gdLst/>
            <a:ahLst/>
            <a:cxnLst/>
            <a:rect l="l" t="t" r="r" b="b"/>
            <a:pathLst>
              <a:path w="10045700" h="1121143">
                <a:moveTo>
                  <a:pt x="0" y="1121143"/>
                </a:moveTo>
                <a:lnTo>
                  <a:pt x="10045700" y="1121143"/>
                </a:lnTo>
                <a:lnTo>
                  <a:pt x="10045700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755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695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The Day Before Surgery</a:t>
            </a:r>
            <a:endParaRPr sz="5000" dirty="0">
              <a:latin typeface="Arial"/>
              <a:cs typeface="Arial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97" y="3962400"/>
            <a:ext cx="5807379" cy="2705555"/>
          </a:xfrm>
        </p:spPr>
      </p:pic>
      <p:sp>
        <p:nvSpPr>
          <p:cNvPr id="7" name="object 7"/>
          <p:cNvSpPr/>
          <p:nvPr/>
        </p:nvSpPr>
        <p:spPr>
          <a:xfrm>
            <a:off x="2755" y="6362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55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755" y="6690626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55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878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2868434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50" y="2868422"/>
            <a:ext cx="10045700" cy="1121155"/>
          </a:xfrm>
          <a:custGeom>
            <a:avLst/>
            <a:gdLst/>
            <a:ahLst/>
            <a:cxnLst/>
            <a:rect l="l" t="t" r="r" b="b"/>
            <a:pathLst>
              <a:path w="10045700" h="1121155">
                <a:moveTo>
                  <a:pt x="0" y="1121155"/>
                </a:moveTo>
                <a:lnTo>
                  <a:pt x="10045700" y="1121155"/>
                </a:lnTo>
                <a:lnTo>
                  <a:pt x="10045700" y="0"/>
                </a:lnTo>
                <a:lnTo>
                  <a:pt x="0" y="0"/>
                </a:lnTo>
                <a:lnTo>
                  <a:pt x="0" y="1121155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236213" y="2972833"/>
            <a:ext cx="5531485" cy="76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The Day of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0" y="2694698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350" y="2694685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350" y="4002290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350" y="4002278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447800"/>
            <a:ext cx="9144000" cy="518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000" b="1" dirty="0">
                <a:solidFill>
                  <a:srgbClr val="ED1C2E"/>
                </a:solidFill>
                <a:latin typeface="Arial"/>
                <a:cs typeface="Arial"/>
              </a:rPr>
              <a:t>At your scheduled time, report to:</a:t>
            </a:r>
            <a:endParaRPr lang="en-US" sz="2000" b="1" dirty="0">
              <a:solidFill>
                <a:srgbClr val="ED1C2E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NYP/</a:t>
            </a:r>
            <a:r>
              <a:rPr sz="2000" spc="-40" dirty="0">
                <a:latin typeface="Arial"/>
                <a:cs typeface="Arial"/>
              </a:rPr>
              <a:t>W</a:t>
            </a:r>
            <a:r>
              <a:rPr sz="2000" spc="0" dirty="0">
                <a:latin typeface="Arial"/>
                <a:cs typeface="Arial"/>
              </a:rPr>
              <a:t>eill Cornell Medical Center</a:t>
            </a:r>
            <a:endParaRPr lang="en-U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2000" spc="0" dirty="0">
                <a:latin typeface="Arial"/>
                <a:cs typeface="Arial"/>
              </a:rPr>
              <a:t>525 East 68th Street</a:t>
            </a:r>
            <a:endParaRPr lang="en-U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Greenberg 3 </a:t>
            </a:r>
            <a:r>
              <a:rPr sz="2000" spc="-40" dirty="0">
                <a:latin typeface="Arial"/>
                <a:cs typeface="Arial"/>
              </a:rPr>
              <a:t>W</a:t>
            </a:r>
            <a:r>
              <a:rPr sz="2000" spc="0" dirty="0">
                <a:latin typeface="Arial"/>
                <a:cs typeface="Arial"/>
              </a:rPr>
              <a:t>est</a:t>
            </a:r>
            <a:endParaRPr lang="en-U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2000" spc="0" dirty="0">
                <a:latin typeface="Arial"/>
                <a:cs typeface="Arial"/>
              </a:rPr>
              <a:t>Same Day Surgery Center</a:t>
            </a:r>
            <a:endParaRPr lang="en-US" sz="2000" spc="0" dirty="0">
              <a:latin typeface="Arial"/>
              <a:cs typeface="Arial"/>
            </a:endParaRPr>
          </a:p>
          <a:p>
            <a:pPr marL="12700">
              <a:lnSpc>
                <a:spcPts val="226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2"/>
              </a:spcBef>
            </a:pPr>
            <a:endParaRPr sz="1100" dirty="0"/>
          </a:p>
          <a:p>
            <a:pPr marL="215900" marR="989965" indent="-203835">
              <a:spcAft>
                <a:spcPts val="1200"/>
              </a:spcAft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Personal belongings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will be collected 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on</a:t>
            </a:r>
            <a:r>
              <a:rPr sz="2000" spc="0" dirty="0">
                <a:latin typeface="Arial" pitchFamily="34" charset="0"/>
                <a:cs typeface="Arial" pitchFamily="34" charset="0"/>
              </a:rPr>
              <a:t> 3W and then taken to your room once it is assigned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spcAft>
                <a:spcPts val="1200"/>
              </a:spcAft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Family may stay with you until you go to </a:t>
            </a:r>
            <a:r>
              <a:rPr lang="en-US" sz="2000" dirty="0">
                <a:latin typeface="Arial"/>
                <a:cs typeface="Arial"/>
              </a:rPr>
              <a:t>Operating Room (OR)</a:t>
            </a:r>
            <a:endParaRPr sz="2000" dirty="0"/>
          </a:p>
          <a:p>
            <a:pPr marL="215900" indent="-203835">
              <a:spcAft>
                <a:spcPts val="1200"/>
              </a:spcAft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>
                <a:latin typeface="Arial"/>
                <a:cs typeface="Arial"/>
              </a:rPr>
              <a:t>A</a:t>
            </a:r>
            <a:r>
              <a:rPr sz="2000" spc="-114">
                <a:latin typeface="Arial"/>
                <a:cs typeface="Arial"/>
              </a:rPr>
              <a:t> </a:t>
            </a:r>
            <a:r>
              <a:rPr lang="en-US" sz="2000" spc="-114">
                <a:latin typeface="Arial"/>
                <a:cs typeface="Arial"/>
              </a:rPr>
              <a:t> </a:t>
            </a:r>
            <a:r>
              <a:rPr sz="2000" spc="0">
                <a:latin typeface="Arial"/>
                <a:cs typeface="Arial"/>
              </a:rPr>
              <a:t>Family </a:t>
            </a:r>
            <a:r>
              <a:rPr sz="2000" spc="-80" dirty="0">
                <a:latin typeface="Arial"/>
                <a:cs typeface="Arial"/>
              </a:rPr>
              <a:t>W</a:t>
            </a:r>
            <a:r>
              <a:rPr sz="2000" spc="0" dirty="0">
                <a:latin typeface="Arial"/>
                <a:cs typeface="Arial"/>
              </a:rPr>
              <a:t>aiting Room is on the same floor as </a:t>
            </a:r>
            <a:r>
              <a:rPr lang="en-US" sz="2000" spc="0" dirty="0">
                <a:latin typeface="Arial"/>
                <a:cs typeface="Arial"/>
              </a:rPr>
              <a:t>the </a:t>
            </a:r>
            <a:r>
              <a:rPr sz="2000" spc="0" dirty="0">
                <a:latin typeface="Arial"/>
                <a:cs typeface="Arial"/>
              </a:rPr>
              <a:t>OR</a:t>
            </a:r>
            <a:endParaRPr lang="en-US" sz="2000" spc="0" dirty="0">
              <a:latin typeface="Calibri" pitchFamily="34" charset="0"/>
              <a:cs typeface="Arial"/>
            </a:endParaRPr>
          </a:p>
          <a:p>
            <a:pPr marL="215900" marR="739140" indent="-203835">
              <a:spcAft>
                <a:spcPts val="1200"/>
              </a:spcAft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The Liaison Nurse will provide updates to families during the surgery</a:t>
            </a:r>
            <a:endParaRPr sz="2000" dirty="0"/>
          </a:p>
          <a:p>
            <a:pPr marL="215900" indent="-203835"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The surgeon will speak to your family after surgery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5" y="180098"/>
            <a:ext cx="10045700" cy="1121143"/>
          </a:xfrm>
          <a:custGeom>
            <a:avLst/>
            <a:gdLst/>
            <a:ahLst/>
            <a:cxnLst/>
            <a:rect l="l" t="t" r="r" b="b"/>
            <a:pathLst>
              <a:path w="10045700" h="1121143">
                <a:moveTo>
                  <a:pt x="0" y="1121143"/>
                </a:moveTo>
                <a:lnTo>
                  <a:pt x="10045700" y="1121143"/>
                </a:lnTo>
                <a:lnTo>
                  <a:pt x="10045700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755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672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The Day of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5" y="6362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55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55" y="6690626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755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828800"/>
            <a:ext cx="8686800" cy="3276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lang="en-US" sz="2000" b="1" dirty="0">
              <a:solidFill>
                <a:srgbClr val="ED1C2E"/>
              </a:solidFill>
              <a:latin typeface="Arial"/>
              <a:cs typeface="Arial"/>
            </a:endParaRPr>
          </a:p>
          <a:p>
            <a:pPr marL="12700" algn="ctr">
              <a:lnSpc>
                <a:spcPct val="150000"/>
              </a:lnSpc>
              <a:spcAft>
                <a:spcPts val="1200"/>
              </a:spcAft>
            </a:pPr>
            <a:r>
              <a:rPr lang="en-US" sz="2400" i="1" dirty="0">
                <a:latin typeface="Arial"/>
                <a:cs typeface="Arial"/>
              </a:rPr>
              <a:t>While we always do our best to be on time, unexpected delays in the operating room schedule may occur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pPr marL="12700" algn="ctr">
              <a:lnSpc>
                <a:spcPct val="150000"/>
              </a:lnSpc>
            </a:pPr>
            <a:r>
              <a:rPr lang="en-US" sz="2400" i="1" dirty="0">
                <a:latin typeface="Arial"/>
                <a:cs typeface="Arial"/>
              </a:rPr>
              <a:t>Your patience is greatly appreciated</a:t>
            </a:r>
            <a:r>
              <a:rPr lang="en-US" sz="3600" i="1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sz="2000" b="1" dirty="0">
              <a:solidFill>
                <a:srgbClr val="ED1C2E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5" y="180098"/>
            <a:ext cx="10045700" cy="1121143"/>
          </a:xfrm>
          <a:custGeom>
            <a:avLst/>
            <a:gdLst/>
            <a:ahLst/>
            <a:cxnLst/>
            <a:rect l="l" t="t" r="r" b="b"/>
            <a:pathLst>
              <a:path w="10045700" h="1121143">
                <a:moveTo>
                  <a:pt x="0" y="1121143"/>
                </a:moveTo>
                <a:lnTo>
                  <a:pt x="10045700" y="1121143"/>
                </a:lnTo>
                <a:lnTo>
                  <a:pt x="10045700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755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672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The Day of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5" y="6362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55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55" y="6690626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755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65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55" y="2868434"/>
            <a:ext cx="10017544" cy="1121143"/>
          </a:xfrm>
          <a:custGeom>
            <a:avLst/>
            <a:gdLst/>
            <a:ahLst/>
            <a:cxnLst/>
            <a:rect l="l" t="t" r="r" b="b"/>
            <a:pathLst>
              <a:path w="10017544" h="1121143">
                <a:moveTo>
                  <a:pt x="0" y="1121143"/>
                </a:moveTo>
                <a:lnTo>
                  <a:pt x="10017544" y="1121143"/>
                </a:lnTo>
                <a:lnTo>
                  <a:pt x="10017544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0855" y="3989578"/>
            <a:ext cx="10017544" cy="0"/>
          </a:xfrm>
          <a:custGeom>
            <a:avLst/>
            <a:gdLst/>
            <a:ahLst/>
            <a:cxnLst/>
            <a:rect l="l" t="t" r="r" b="b"/>
            <a:pathLst>
              <a:path w="10017544">
                <a:moveTo>
                  <a:pt x="0" y="0"/>
                </a:moveTo>
                <a:lnTo>
                  <a:pt x="10017544" y="0"/>
                </a:lnTo>
              </a:path>
            </a:pathLst>
          </a:custGeom>
          <a:ln w="12700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855" y="2868422"/>
            <a:ext cx="10017544" cy="1121155"/>
          </a:xfrm>
          <a:custGeom>
            <a:avLst/>
            <a:gdLst/>
            <a:ahLst/>
            <a:cxnLst/>
            <a:rect l="l" t="t" r="r" b="b"/>
            <a:pathLst>
              <a:path w="10017544" h="1121155">
                <a:moveTo>
                  <a:pt x="10017544" y="0"/>
                </a:moveTo>
                <a:lnTo>
                  <a:pt x="0" y="0"/>
                </a:lnTo>
                <a:lnTo>
                  <a:pt x="0" y="1121155"/>
                </a:lnTo>
              </a:path>
            </a:pathLst>
          </a:custGeom>
          <a:ln w="12700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29560" y="2972833"/>
            <a:ext cx="8213725" cy="76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Expect</a:t>
            </a:r>
            <a:r>
              <a:rPr sz="5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855" y="2694698"/>
            <a:ext cx="10017544" cy="161023"/>
          </a:xfrm>
          <a:custGeom>
            <a:avLst/>
            <a:gdLst/>
            <a:ahLst/>
            <a:cxnLst/>
            <a:rect l="l" t="t" r="r" b="b"/>
            <a:pathLst>
              <a:path w="10017544" h="161023">
                <a:moveTo>
                  <a:pt x="0" y="161023"/>
                </a:moveTo>
                <a:lnTo>
                  <a:pt x="10017544" y="161023"/>
                </a:lnTo>
                <a:lnTo>
                  <a:pt x="10017544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0855" y="2855722"/>
            <a:ext cx="10017544" cy="0"/>
          </a:xfrm>
          <a:custGeom>
            <a:avLst/>
            <a:gdLst/>
            <a:ahLst/>
            <a:cxnLst/>
            <a:rect l="l" t="t" r="r" b="b"/>
            <a:pathLst>
              <a:path w="10017544">
                <a:moveTo>
                  <a:pt x="0" y="0"/>
                </a:moveTo>
                <a:lnTo>
                  <a:pt x="10017544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0855" y="2694685"/>
            <a:ext cx="10017544" cy="161036"/>
          </a:xfrm>
          <a:custGeom>
            <a:avLst/>
            <a:gdLst/>
            <a:ahLst/>
            <a:cxnLst/>
            <a:rect l="l" t="t" r="r" b="b"/>
            <a:pathLst>
              <a:path w="10017544" h="161036">
                <a:moveTo>
                  <a:pt x="10017544" y="0"/>
                </a:moveTo>
                <a:lnTo>
                  <a:pt x="0" y="0"/>
                </a:lnTo>
                <a:lnTo>
                  <a:pt x="0" y="161036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855" y="4002290"/>
            <a:ext cx="10017544" cy="161023"/>
          </a:xfrm>
          <a:custGeom>
            <a:avLst/>
            <a:gdLst/>
            <a:ahLst/>
            <a:cxnLst/>
            <a:rect l="l" t="t" r="r" b="b"/>
            <a:pathLst>
              <a:path w="10017544" h="161023">
                <a:moveTo>
                  <a:pt x="0" y="161023"/>
                </a:moveTo>
                <a:lnTo>
                  <a:pt x="10017544" y="161023"/>
                </a:lnTo>
                <a:lnTo>
                  <a:pt x="10017544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0855" y="4163314"/>
            <a:ext cx="10017544" cy="0"/>
          </a:xfrm>
          <a:custGeom>
            <a:avLst/>
            <a:gdLst/>
            <a:ahLst/>
            <a:cxnLst/>
            <a:rect l="l" t="t" r="r" b="b"/>
            <a:pathLst>
              <a:path w="10017544">
                <a:moveTo>
                  <a:pt x="0" y="0"/>
                </a:moveTo>
                <a:lnTo>
                  <a:pt x="10017544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0855" y="4002278"/>
            <a:ext cx="10017544" cy="161036"/>
          </a:xfrm>
          <a:custGeom>
            <a:avLst/>
            <a:gdLst/>
            <a:ahLst/>
            <a:cxnLst/>
            <a:rect l="l" t="t" r="r" b="b"/>
            <a:pathLst>
              <a:path w="10017544" h="161036">
                <a:moveTo>
                  <a:pt x="10017544" y="0"/>
                </a:moveTo>
                <a:lnTo>
                  <a:pt x="0" y="0"/>
                </a:lnTo>
                <a:lnTo>
                  <a:pt x="0" y="161036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838632"/>
            <a:ext cx="5920740" cy="342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marR="1270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100" dirty="0">
                <a:latin typeface="Arial"/>
                <a:cs typeface="Arial"/>
              </a:rPr>
              <a:t>Within a few hours of your </a:t>
            </a:r>
            <a:r>
              <a:rPr lang="en-US" sz="2100" spc="0" dirty="0">
                <a:latin typeface="Arial"/>
                <a:cs typeface="Arial"/>
              </a:rPr>
              <a:t>surgery, you will begin to sip water and clear liquids.</a:t>
            </a:r>
          </a:p>
          <a:p>
            <a:pPr marL="215900" marR="1153795" indent="-203835">
              <a:lnSpc>
                <a:spcPts val="2300"/>
              </a:lnSpc>
              <a:buClr>
                <a:srgbClr val="ED1C2E"/>
              </a:buClr>
              <a:buFont typeface="Arial"/>
              <a:buChar char="•"/>
              <a:tabLst>
                <a:tab pos="215900" algn="l"/>
              </a:tabLst>
            </a:pPr>
            <a:endParaRPr lang="en-US" sz="2100" dirty="0">
              <a:latin typeface="Arial"/>
              <a:cs typeface="Arial"/>
            </a:endParaRPr>
          </a:p>
          <a:p>
            <a:pPr marL="215900" marR="1153795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100" dirty="0">
                <a:latin typeface="Arial"/>
                <a:cs typeface="Arial"/>
              </a:rPr>
              <a:t>Large pills will be crushed in order for you to take them safely</a:t>
            </a:r>
          </a:p>
          <a:p>
            <a:pPr marL="215900" marR="1153795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endParaRPr lang="en-US" sz="2100" dirty="0">
              <a:latin typeface="Arial"/>
              <a:cs typeface="Arial"/>
            </a:endParaRPr>
          </a:p>
          <a:p>
            <a:pPr marL="215900" marR="1153795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100" dirty="0">
                <a:latin typeface="Arial"/>
                <a:cs typeface="Arial"/>
              </a:rPr>
              <a:t>You </a:t>
            </a:r>
            <a:r>
              <a:rPr sz="2100" spc="0" dirty="0">
                <a:latin typeface="Arial"/>
                <a:cs typeface="Arial"/>
              </a:rPr>
              <a:t>will be given an incentive spirometer</a:t>
            </a:r>
            <a:r>
              <a:rPr lang="en-US" sz="2100" spc="0" dirty="0">
                <a:latin typeface="Arial"/>
                <a:cs typeface="Arial"/>
              </a:rPr>
              <a:t> </a:t>
            </a:r>
            <a:r>
              <a:rPr lang="en-US" sz="2100" dirty="0">
                <a:latin typeface="Arial"/>
                <a:cs typeface="Arial"/>
              </a:rPr>
              <a:t>to encourage deep breathing after  anesthesia</a:t>
            </a:r>
          </a:p>
          <a:p>
            <a:pPr marL="12065" marR="1153795">
              <a:lnSpc>
                <a:spcPts val="2300"/>
              </a:lnSpc>
              <a:tabLst>
                <a:tab pos="215900" algn="l"/>
              </a:tabLst>
            </a:pPr>
            <a:endParaRPr lang="en-US" sz="2100" spc="0" dirty="0">
              <a:latin typeface="Arial"/>
              <a:cs typeface="Arial"/>
            </a:endParaRPr>
          </a:p>
          <a:p>
            <a:pPr marL="215900" marR="1153795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100" dirty="0">
                <a:latin typeface="Arial"/>
                <a:cs typeface="Arial"/>
              </a:rPr>
              <a:t>Expect to spend 1 night in the hospital</a:t>
            </a:r>
          </a:p>
          <a:p>
            <a:pPr marL="215900" marR="1153795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endParaRPr lang="en-US" sz="2100" spc="0" dirty="0">
              <a:latin typeface="Arial"/>
              <a:cs typeface="Arial"/>
            </a:endParaRPr>
          </a:p>
          <a:p>
            <a:pPr marL="12065" marR="1153795">
              <a:lnSpc>
                <a:spcPts val="2300"/>
              </a:lnSpc>
              <a:tabLst>
                <a:tab pos="215900" algn="l"/>
              </a:tabLst>
            </a:pPr>
            <a:endParaRPr sz="2100" dirty="0">
              <a:latin typeface="Arial"/>
              <a:cs typeface="Arial"/>
            </a:endParaRPr>
          </a:p>
          <a:p>
            <a:pPr marL="215900">
              <a:lnSpc>
                <a:spcPts val="2300"/>
              </a:lnSpc>
            </a:pPr>
            <a:endParaRPr lang="en-US" sz="2100" spc="0" dirty="0">
              <a:latin typeface="Arial"/>
              <a:cs typeface="Arial"/>
            </a:endParaRPr>
          </a:p>
          <a:p>
            <a:pPr marL="215900">
              <a:lnSpc>
                <a:spcPts val="2300"/>
              </a:lnSpc>
            </a:pPr>
            <a:endParaRPr lang="en-US" sz="21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23" y="180098"/>
            <a:ext cx="10044976" cy="1121143"/>
          </a:xfrm>
          <a:custGeom>
            <a:avLst/>
            <a:gdLst/>
            <a:ahLst/>
            <a:cxnLst/>
            <a:rect l="l" t="t" r="r" b="b"/>
            <a:pathLst>
              <a:path w="10044976" h="1121143">
                <a:moveTo>
                  <a:pt x="0" y="1121143"/>
                </a:moveTo>
                <a:lnTo>
                  <a:pt x="10044976" y="1121143"/>
                </a:lnTo>
                <a:lnTo>
                  <a:pt x="10044976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3423" y="180086"/>
            <a:ext cx="10044976" cy="1121156"/>
          </a:xfrm>
          <a:custGeom>
            <a:avLst/>
            <a:gdLst/>
            <a:ahLst/>
            <a:cxnLst/>
            <a:rect l="l" t="t" r="r" b="b"/>
            <a:pathLst>
              <a:path w="10044976" h="1121156">
                <a:moveTo>
                  <a:pt x="0" y="1121156"/>
                </a:moveTo>
                <a:lnTo>
                  <a:pt x="10044976" y="1121156"/>
                </a:lnTo>
              </a:path>
              <a:path w="10044976" h="1121156">
                <a:moveTo>
                  <a:pt x="10044976" y="0"/>
                </a:moveTo>
                <a:lnTo>
                  <a:pt x="0" y="0"/>
                </a:lnTo>
                <a:lnTo>
                  <a:pt x="0" y="1121156"/>
                </a:lnTo>
              </a:path>
            </a:pathLst>
          </a:custGeom>
          <a:ln w="12700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6395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Expect</a:t>
            </a:r>
            <a:r>
              <a:rPr sz="5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23" y="6362"/>
            <a:ext cx="10044976" cy="161023"/>
          </a:xfrm>
          <a:custGeom>
            <a:avLst/>
            <a:gdLst/>
            <a:ahLst/>
            <a:cxnLst/>
            <a:rect l="l" t="t" r="r" b="b"/>
            <a:pathLst>
              <a:path w="10044976" h="161023">
                <a:moveTo>
                  <a:pt x="0" y="161023"/>
                </a:moveTo>
                <a:lnTo>
                  <a:pt x="10044976" y="161023"/>
                </a:lnTo>
                <a:lnTo>
                  <a:pt x="10044976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3423" y="6350"/>
            <a:ext cx="10044976" cy="161035"/>
          </a:xfrm>
          <a:custGeom>
            <a:avLst/>
            <a:gdLst/>
            <a:ahLst/>
            <a:cxnLst/>
            <a:rect l="l" t="t" r="r" b="b"/>
            <a:pathLst>
              <a:path w="10044976" h="161035">
                <a:moveTo>
                  <a:pt x="0" y="161035"/>
                </a:moveTo>
                <a:lnTo>
                  <a:pt x="10044976" y="161035"/>
                </a:lnTo>
              </a:path>
              <a:path w="10044976" h="161035">
                <a:moveTo>
                  <a:pt x="10044976" y="0"/>
                </a:moveTo>
                <a:lnTo>
                  <a:pt x="0" y="0"/>
                </a:lnTo>
                <a:lnTo>
                  <a:pt x="0" y="161035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423" y="6690626"/>
            <a:ext cx="10044976" cy="161023"/>
          </a:xfrm>
          <a:custGeom>
            <a:avLst/>
            <a:gdLst/>
            <a:ahLst/>
            <a:cxnLst/>
            <a:rect l="l" t="t" r="r" b="b"/>
            <a:pathLst>
              <a:path w="10044976" h="161023">
                <a:moveTo>
                  <a:pt x="0" y="161023"/>
                </a:moveTo>
                <a:lnTo>
                  <a:pt x="10044976" y="161023"/>
                </a:lnTo>
                <a:lnTo>
                  <a:pt x="10044976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423" y="6690614"/>
            <a:ext cx="10044976" cy="161036"/>
          </a:xfrm>
          <a:custGeom>
            <a:avLst/>
            <a:gdLst/>
            <a:ahLst/>
            <a:cxnLst/>
            <a:rect l="l" t="t" r="r" b="b"/>
            <a:pathLst>
              <a:path w="10044976" h="161035">
                <a:moveTo>
                  <a:pt x="0" y="161035"/>
                </a:moveTo>
                <a:lnTo>
                  <a:pt x="10044976" y="161035"/>
                </a:lnTo>
              </a:path>
              <a:path w="10044976" h="161035">
                <a:moveTo>
                  <a:pt x="10044976" y="0"/>
                </a:moveTo>
                <a:lnTo>
                  <a:pt x="0" y="0"/>
                </a:lnTo>
                <a:lnTo>
                  <a:pt x="0" y="161035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810000"/>
            <a:ext cx="1971686" cy="23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752598"/>
            <a:ext cx="9220200" cy="3801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marR="1569085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100" spc="0" dirty="0">
                <a:latin typeface="Arial"/>
                <a:cs typeface="Arial"/>
              </a:rPr>
              <a:t>E</a:t>
            </a:r>
            <a:r>
              <a:rPr sz="2100" spc="0" dirty="0">
                <a:latin typeface="Arial"/>
                <a:cs typeface="Arial"/>
              </a:rPr>
              <a:t>xpect to get out of bed with assistance within </a:t>
            </a:r>
            <a:r>
              <a:rPr lang="en-US" sz="2100" dirty="0">
                <a:latin typeface="Arial"/>
                <a:cs typeface="Arial"/>
              </a:rPr>
              <a:t>6 </a:t>
            </a:r>
            <a:r>
              <a:rPr sz="2100" spc="0" dirty="0">
                <a:latin typeface="Arial"/>
                <a:cs typeface="Arial"/>
              </a:rPr>
              <a:t>hours</a:t>
            </a:r>
            <a:r>
              <a:rPr lang="en-US" sz="2100" spc="0" dirty="0">
                <a:latin typeface="Arial"/>
                <a:cs typeface="Arial"/>
              </a:rPr>
              <a:t> </a:t>
            </a:r>
            <a:r>
              <a:rPr sz="2100" spc="0" dirty="0">
                <a:latin typeface="Arial"/>
                <a:cs typeface="Arial"/>
              </a:rPr>
              <a:t>after surgery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ED1C2E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200"/>
              </a:lnSpc>
              <a:spcBef>
                <a:spcPts val="99"/>
              </a:spcBef>
              <a:buClr>
                <a:srgbClr val="ED1C2E"/>
              </a:buClr>
              <a:buFont typeface="Arial"/>
              <a:buChar char="•"/>
            </a:pPr>
            <a:endParaRPr sz="1200" dirty="0"/>
          </a:p>
          <a:p>
            <a:pPr marL="215900" marR="1006475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100" spc="0" dirty="0">
                <a:latin typeface="Arial"/>
                <a:cs typeface="Arial"/>
              </a:rPr>
              <a:t>Slowly increas</a:t>
            </a:r>
            <a:r>
              <a:rPr lang="en-US" sz="2100" spc="0" dirty="0">
                <a:latin typeface="Arial"/>
                <a:cs typeface="Arial"/>
              </a:rPr>
              <a:t>ing</a:t>
            </a:r>
            <a:r>
              <a:rPr sz="2100" spc="0" dirty="0">
                <a:latin typeface="Arial"/>
                <a:cs typeface="Arial"/>
              </a:rPr>
              <a:t> activity (as your pain allows) is important for your recovery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ED1C2E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spcBef>
                <a:spcPts val="38"/>
              </a:spcBef>
              <a:buClr>
                <a:srgbClr val="ED1C2E"/>
              </a:buClr>
              <a:buFont typeface="Arial"/>
              <a:buChar char="•"/>
            </a:pPr>
            <a:endParaRPr sz="1000" dirty="0"/>
          </a:p>
          <a:p>
            <a:pPr marL="215900" indent="-20383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100" spc="-195" dirty="0">
                <a:latin typeface="Arial"/>
                <a:cs typeface="Arial"/>
              </a:rPr>
              <a:t>Y</a:t>
            </a:r>
            <a:r>
              <a:rPr sz="2100" spc="0" dirty="0">
                <a:latin typeface="Arial"/>
                <a:cs typeface="Arial"/>
              </a:rPr>
              <a:t>our vital signs will be checked multiple times</a:t>
            </a:r>
            <a:r>
              <a:rPr lang="en-US" sz="2100" spc="0" dirty="0">
                <a:latin typeface="Arial"/>
                <a:cs typeface="Arial"/>
              </a:rPr>
              <a:t> after surgery to ensure that</a:t>
            </a:r>
            <a:endParaRPr sz="2100" dirty="0">
              <a:latin typeface="Arial"/>
              <a:cs typeface="Arial"/>
            </a:endParaRPr>
          </a:p>
          <a:p>
            <a:pPr marL="215900">
              <a:lnSpc>
                <a:spcPts val="2300"/>
              </a:lnSpc>
            </a:pPr>
            <a:r>
              <a:rPr sz="2100" dirty="0">
                <a:latin typeface="Arial"/>
                <a:cs typeface="Arial"/>
              </a:rPr>
              <a:t>you are recovering safely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39"/>
              </a:spcBef>
            </a:pPr>
            <a:endParaRPr sz="1300" dirty="0"/>
          </a:p>
          <a:p>
            <a:pPr marL="215900" marR="941705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100" spc="-195" dirty="0">
                <a:latin typeface="Arial"/>
                <a:cs typeface="Arial"/>
              </a:rPr>
              <a:t>Y</a:t>
            </a:r>
            <a:r>
              <a:rPr sz="2100" spc="0" dirty="0">
                <a:latin typeface="Arial"/>
                <a:cs typeface="Arial"/>
              </a:rPr>
              <a:t>ou will also be seen daily by members of the </a:t>
            </a:r>
            <a:r>
              <a:rPr lang="en-US" sz="2100" spc="0" dirty="0">
                <a:latin typeface="Arial"/>
                <a:cs typeface="Arial"/>
              </a:rPr>
              <a:t>bariatric surgery team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ED1C2E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spcBef>
                <a:spcPts val="39"/>
              </a:spcBef>
              <a:buClr>
                <a:srgbClr val="ED1C2E"/>
              </a:buClr>
              <a:buFont typeface="Arial"/>
              <a:buChar char="•"/>
            </a:pPr>
            <a:endParaRPr sz="1000" dirty="0"/>
          </a:p>
          <a:p>
            <a:pPr marL="215900" indent="-20383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100" spc="-195" dirty="0">
                <a:latin typeface="Arial"/>
                <a:cs typeface="Arial"/>
              </a:rPr>
              <a:t>Y</a:t>
            </a:r>
            <a:r>
              <a:rPr sz="2100" spc="0" dirty="0">
                <a:latin typeface="Arial"/>
                <a:cs typeface="Arial"/>
              </a:rPr>
              <a:t>our </a:t>
            </a:r>
            <a:r>
              <a:rPr lang="en-US" sz="2100" spc="0" dirty="0">
                <a:latin typeface="Arial"/>
                <a:cs typeface="Arial"/>
              </a:rPr>
              <a:t>attending surgeon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sz="2100" spc="0" dirty="0">
                <a:latin typeface="Arial"/>
                <a:cs typeface="Arial"/>
              </a:rPr>
              <a:t>will approve all care provided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941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Expect</a:t>
            </a:r>
            <a:r>
              <a:rPr sz="5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2873006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2872994"/>
            <a:ext cx="10045700" cy="1121155"/>
          </a:xfrm>
          <a:custGeom>
            <a:avLst/>
            <a:gdLst/>
            <a:ahLst/>
            <a:cxnLst/>
            <a:rect l="l" t="t" r="r" b="b"/>
            <a:pathLst>
              <a:path w="10045700" h="1121155">
                <a:moveTo>
                  <a:pt x="0" y="1121155"/>
                </a:moveTo>
                <a:lnTo>
                  <a:pt x="10045700" y="1121155"/>
                </a:lnTo>
                <a:lnTo>
                  <a:pt x="10045700" y="0"/>
                </a:lnTo>
                <a:lnTo>
                  <a:pt x="0" y="0"/>
                </a:lnTo>
                <a:lnTo>
                  <a:pt x="0" y="1121155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9060" y="2977405"/>
            <a:ext cx="4825365" cy="76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Feel Empowered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0" y="2699270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" y="2699257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40068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4006850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0" y="2057399"/>
            <a:ext cx="5000658" cy="4432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marR="709295" indent="-203835"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All personnel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should identify themselves. If they do not,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ASK</a:t>
            </a:r>
            <a:r>
              <a:rPr lang="en-US" sz="2000" spc="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buClr>
                <a:srgbClr val="ED1C2E"/>
              </a:buClr>
              <a:buFont typeface="Arial"/>
              <a:buChar char="•"/>
            </a:pPr>
            <a:endParaRPr sz="2000" dirty="0"/>
          </a:p>
          <a:p>
            <a:pPr marL="215900" marR="724535" indent="-203835" algn="just"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All personnel</a:t>
            </a:r>
            <a:r>
              <a:rPr lang="en-US" sz="2000" spc="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should wash their hands with soap or </a:t>
            </a:r>
            <a:r>
              <a:rPr sz="2000" spc="0" dirty="0" err="1">
                <a:latin typeface="Arial"/>
                <a:cs typeface="Arial"/>
              </a:rPr>
              <a:t>Purell</a:t>
            </a:r>
            <a:r>
              <a:rPr sz="2000" spc="0" dirty="0">
                <a:latin typeface="Arial"/>
                <a:cs typeface="Arial"/>
              </a:rPr>
              <a:t> upon entering your room.</a:t>
            </a:r>
            <a:r>
              <a:rPr lang="en-US" sz="2000" dirty="0">
                <a:latin typeface="Arial"/>
                <a:cs typeface="Arial"/>
              </a:rPr>
              <a:t> If they do not,</a:t>
            </a:r>
            <a:r>
              <a:rPr lang="en-US" sz="2000" spc="-11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ASK.</a:t>
            </a:r>
            <a:endParaRPr sz="2000" dirty="0">
              <a:latin typeface="Arial"/>
              <a:cs typeface="Arial"/>
            </a:endParaRPr>
          </a:p>
          <a:p>
            <a:pPr>
              <a:buClr>
                <a:srgbClr val="ED1C2E"/>
              </a:buClr>
              <a:buFont typeface="Arial"/>
              <a:buChar char="•"/>
            </a:pPr>
            <a:endParaRPr sz="2000" dirty="0"/>
          </a:p>
          <a:p>
            <a:pPr marL="215900" marR="12700" indent="-203835"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/>
                <a:cs typeface="Arial"/>
              </a:rPr>
              <a:t>Before any testing and administration of medications, </a:t>
            </a:r>
            <a:r>
              <a:rPr lang="en-US" sz="2000" spc="0" dirty="0">
                <a:latin typeface="Arial"/>
                <a:cs typeface="Arial"/>
              </a:rPr>
              <a:t>staff will confirm </a:t>
            </a:r>
            <a:r>
              <a:rPr sz="2000" spc="0" dirty="0">
                <a:latin typeface="Arial"/>
                <a:cs typeface="Arial"/>
              </a:rPr>
              <a:t>your identity</a:t>
            </a:r>
            <a:r>
              <a:rPr lang="en-US" sz="2000" spc="0" dirty="0">
                <a:latin typeface="Arial"/>
                <a:cs typeface="Arial"/>
              </a:rPr>
              <a:t>.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If they do not,</a:t>
            </a:r>
            <a:r>
              <a:rPr lang="en-US" sz="2000" spc="-11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ASK.</a:t>
            </a:r>
          </a:p>
          <a:p>
            <a:pPr marL="215900" marR="12700" indent="-203835">
              <a:buFont typeface="Wingdings" pitchFamily="2" charset="2"/>
              <a:buChar char="§"/>
              <a:tabLst>
                <a:tab pos="2159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15900" marR="12700" indent="-203835"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Masking as per current Covid-19 hospital guidelines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52955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Feel Empowered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2" y="2362200"/>
            <a:ext cx="4246330" cy="265053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2664205"/>
            <a:ext cx="10045687" cy="1121156"/>
          </a:xfrm>
          <a:custGeom>
            <a:avLst/>
            <a:gdLst/>
            <a:ahLst/>
            <a:cxnLst/>
            <a:rect l="l" t="t" r="r" b="b"/>
            <a:pathLst>
              <a:path w="10045687" h="1121156">
                <a:moveTo>
                  <a:pt x="0" y="1121156"/>
                </a:moveTo>
                <a:lnTo>
                  <a:pt x="10045687" y="1121156"/>
                </a:lnTo>
                <a:lnTo>
                  <a:pt x="10045687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2664205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0" y="2768617"/>
            <a:ext cx="2884170" cy="76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Discharge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0" y="2490470"/>
            <a:ext cx="10045687" cy="161036"/>
          </a:xfrm>
          <a:custGeom>
            <a:avLst/>
            <a:gdLst/>
            <a:ahLst/>
            <a:cxnLst/>
            <a:rect l="l" t="t" r="r" b="b"/>
            <a:pathLst>
              <a:path w="10045687" h="161036">
                <a:moveTo>
                  <a:pt x="0" y="161036"/>
                </a:moveTo>
                <a:lnTo>
                  <a:pt x="10045687" y="161036"/>
                </a:lnTo>
                <a:lnTo>
                  <a:pt x="10045687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" y="2490470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3798061"/>
            <a:ext cx="10045687" cy="161036"/>
          </a:xfrm>
          <a:custGeom>
            <a:avLst/>
            <a:gdLst/>
            <a:ahLst/>
            <a:cxnLst/>
            <a:rect l="l" t="t" r="r" b="b"/>
            <a:pathLst>
              <a:path w="10045687" h="161036">
                <a:moveTo>
                  <a:pt x="0" y="161036"/>
                </a:moveTo>
                <a:lnTo>
                  <a:pt x="10045687" y="161036"/>
                </a:lnTo>
                <a:lnTo>
                  <a:pt x="10045687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3798061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76400"/>
            <a:ext cx="5105400" cy="419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33855">
              <a:spcBef>
                <a:spcPts val="1200"/>
              </a:spcBef>
            </a:pPr>
            <a:r>
              <a:rPr sz="2000" b="1" spc="-160" dirty="0">
                <a:solidFill>
                  <a:srgbClr val="ED1C2E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ED1C2E"/>
                </a:solidFill>
                <a:latin typeface="Arial"/>
                <a:cs typeface="Arial"/>
              </a:rPr>
              <a:t>our Health Care </a:t>
            </a:r>
            <a:r>
              <a:rPr sz="2000" b="1" spc="-160" dirty="0">
                <a:solidFill>
                  <a:srgbClr val="ED1C2E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ED1C2E"/>
                </a:solidFill>
                <a:latin typeface="Arial"/>
                <a:cs typeface="Arial"/>
              </a:rPr>
              <a:t>eam</a:t>
            </a:r>
            <a:endParaRPr lang="en-US" sz="2000" b="1" dirty="0">
              <a:solidFill>
                <a:srgbClr val="ED1C2E"/>
              </a:solidFill>
              <a:latin typeface="Arial"/>
              <a:cs typeface="Arial"/>
            </a:endParaRPr>
          </a:p>
          <a:p>
            <a:pPr marL="12700" marR="1633855">
              <a:spcBef>
                <a:spcPts val="600"/>
              </a:spcBef>
            </a:pPr>
            <a:r>
              <a:rPr sz="2000" b="1" spc="0" dirty="0">
                <a:solidFill>
                  <a:srgbClr val="ED1C2E"/>
                </a:solidFill>
                <a:latin typeface="Arial"/>
                <a:cs typeface="Arial"/>
              </a:rPr>
              <a:t>Preparing for Surgery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Pre-op Testing and </a:t>
            </a:r>
            <a:r>
              <a:rPr spc="0" dirty="0">
                <a:latin typeface="Arial"/>
                <a:cs typeface="Arial"/>
              </a:rPr>
              <a:t>Medical Clearance</a:t>
            </a:r>
            <a:endParaRPr lang="en-US" spc="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Pre-op Medications</a:t>
            </a:r>
          </a:p>
          <a:p>
            <a:pPr marL="12700"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Pre-op Shopping List</a:t>
            </a:r>
          </a:p>
          <a:p>
            <a:pPr marL="12700">
              <a:lnSpc>
                <a:spcPts val="1800"/>
              </a:lnSpc>
            </a:pPr>
            <a:r>
              <a:rPr lang="en-US" dirty="0">
                <a:latin typeface="Arial"/>
                <a:cs typeface="Arial"/>
              </a:rPr>
              <a:t>Two Days Before Surgery</a:t>
            </a:r>
            <a:endParaRPr dirty="0">
              <a:latin typeface="Arial"/>
              <a:cs typeface="Arial"/>
            </a:endParaRPr>
          </a:p>
          <a:p>
            <a:pPr marL="12700" marR="1061085">
              <a:lnSpc>
                <a:spcPts val="2300"/>
              </a:lnSpc>
              <a:spcBef>
                <a:spcPts val="1200"/>
              </a:spcBef>
            </a:pPr>
            <a:r>
              <a:rPr sz="2000" b="1" dirty="0">
                <a:solidFill>
                  <a:srgbClr val="ED1C2E"/>
                </a:solidFill>
                <a:latin typeface="Arial"/>
                <a:cs typeface="Arial"/>
              </a:rPr>
              <a:t>Preparing to Go to</a:t>
            </a:r>
            <a:r>
              <a:rPr lang="en-US" sz="2000" b="1" dirty="0">
                <a:solidFill>
                  <a:srgbClr val="ED1C2E"/>
                </a:solidFill>
                <a:latin typeface="Arial"/>
                <a:cs typeface="Arial"/>
              </a:rPr>
              <a:t> the </a:t>
            </a:r>
            <a:r>
              <a:rPr sz="2000" b="1" dirty="0">
                <a:solidFill>
                  <a:srgbClr val="ED1C2E"/>
                </a:solidFill>
                <a:latin typeface="Arial"/>
                <a:cs typeface="Arial"/>
              </a:rPr>
              <a:t>Hospital </a:t>
            </a:r>
            <a:endParaRPr lang="en-US" sz="2000" b="1" dirty="0">
              <a:solidFill>
                <a:srgbClr val="ED1C2E"/>
              </a:solidFill>
              <a:latin typeface="Arial"/>
              <a:cs typeface="Arial"/>
            </a:endParaRPr>
          </a:p>
          <a:p>
            <a:pPr marL="12700" marR="1061085">
              <a:lnSpc>
                <a:spcPts val="2300"/>
              </a:lnSpc>
            </a:pPr>
            <a:r>
              <a:rPr dirty="0">
                <a:latin typeface="Arial"/>
                <a:cs typeface="Arial"/>
              </a:rPr>
              <a:t>Important Paperwork </a:t>
            </a:r>
            <a:endParaRPr lang="en-US" dirty="0">
              <a:latin typeface="Arial"/>
              <a:cs typeface="Arial"/>
            </a:endParaRPr>
          </a:p>
          <a:p>
            <a:pPr marL="12700" marR="1061085">
              <a:lnSpc>
                <a:spcPts val="2300"/>
              </a:lnSpc>
            </a:pPr>
            <a:r>
              <a:rPr dirty="0">
                <a:latin typeface="Arial"/>
                <a:cs typeface="Arial"/>
              </a:rPr>
              <a:t>Advance Directives</a:t>
            </a:r>
          </a:p>
          <a:p>
            <a:pPr marL="12700">
              <a:lnSpc>
                <a:spcPts val="2260"/>
              </a:lnSpc>
            </a:pPr>
            <a:r>
              <a:rPr dirty="0">
                <a:latin typeface="Arial"/>
                <a:cs typeface="Arial"/>
              </a:rPr>
              <a:t>Packing</a:t>
            </a:r>
          </a:p>
          <a:p>
            <a:pPr marL="12700">
              <a:lnSpc>
                <a:spcPts val="2300"/>
              </a:lnSpc>
            </a:pPr>
            <a:r>
              <a:rPr dirty="0">
                <a:latin typeface="Arial"/>
                <a:cs typeface="Arial"/>
              </a:rPr>
              <a:t>What to Consider</a:t>
            </a:r>
          </a:p>
          <a:p>
            <a:pPr marL="12700">
              <a:lnSpc>
                <a:spcPts val="2300"/>
              </a:lnSpc>
            </a:pPr>
            <a:r>
              <a:rPr lang="en-US" dirty="0">
                <a:latin typeface="Arial"/>
                <a:cs typeface="Arial"/>
              </a:rPr>
              <a:t>The </a:t>
            </a:r>
            <a:r>
              <a:rPr dirty="0">
                <a:latin typeface="Arial"/>
                <a:cs typeface="Arial"/>
              </a:rPr>
              <a:t>Day Before Surgery</a:t>
            </a:r>
            <a:r>
              <a:rPr lang="en-US" dirty="0">
                <a:latin typeface="Arial"/>
                <a:cs typeface="Arial"/>
              </a:rPr>
              <a:t> – </a:t>
            </a:r>
          </a:p>
          <a:p>
            <a:pPr marL="12700">
              <a:lnSpc>
                <a:spcPts val="2300"/>
              </a:lnSpc>
            </a:pPr>
            <a:r>
              <a:rPr lang="en-US" dirty="0">
                <a:latin typeface="Arial"/>
                <a:cs typeface="Arial"/>
              </a:rPr>
              <a:t>       Guidelines and Suggestions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5257800" y="1676400"/>
            <a:ext cx="3715898" cy="41264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ED1C2E"/>
                </a:solidFill>
                <a:latin typeface="Arial"/>
                <a:cs typeface="Arial"/>
              </a:rPr>
              <a:t>Day of Surgery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300"/>
              </a:lnSpc>
            </a:pPr>
            <a:r>
              <a:rPr dirty="0">
                <a:latin typeface="Arial"/>
                <a:cs typeface="Arial"/>
              </a:rPr>
              <a:t>Day of Surgery Instructions</a:t>
            </a:r>
            <a:endParaRPr dirty="0"/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ED1C2E"/>
                </a:solidFill>
                <a:latin typeface="Arial"/>
                <a:cs typeface="Arial"/>
              </a:rPr>
              <a:t>Post-Surgery</a:t>
            </a:r>
            <a:endParaRPr sz="2000" dirty="0">
              <a:latin typeface="Arial"/>
              <a:cs typeface="Arial"/>
            </a:endParaRPr>
          </a:p>
          <a:p>
            <a:pPr marL="12700" marR="278765">
              <a:lnSpc>
                <a:spcPts val="2300"/>
              </a:lnSpc>
              <a:spcBef>
                <a:spcPts val="40"/>
              </a:spcBef>
            </a:pPr>
            <a:r>
              <a:rPr dirty="0">
                <a:latin typeface="Arial"/>
                <a:cs typeface="Arial"/>
              </a:rPr>
              <a:t>What to Expect after Surgery Pain Management</a:t>
            </a:r>
          </a:p>
          <a:p>
            <a:pPr marL="12700">
              <a:lnSpc>
                <a:spcPts val="2260"/>
              </a:lnSpc>
            </a:pPr>
            <a:r>
              <a:rPr dirty="0">
                <a:latin typeface="Arial"/>
                <a:cs typeface="Arial"/>
              </a:rPr>
              <a:t>Feel Empowered</a:t>
            </a: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ED1C2E"/>
                </a:solidFill>
                <a:latin typeface="Arial"/>
                <a:cs typeface="Arial"/>
              </a:rPr>
              <a:t>Discharge</a:t>
            </a:r>
            <a:endParaRPr sz="2000" dirty="0">
              <a:latin typeface="Arial"/>
              <a:cs typeface="Arial"/>
            </a:endParaRPr>
          </a:p>
          <a:p>
            <a:pPr marL="12700" marR="12700">
              <a:lnSpc>
                <a:spcPts val="2300"/>
              </a:lnSpc>
              <a:spcBef>
                <a:spcPts val="40"/>
              </a:spcBef>
            </a:pPr>
            <a:r>
              <a:rPr dirty="0">
                <a:latin typeface="Arial"/>
                <a:cs typeface="Arial"/>
              </a:rPr>
              <a:t>Discharge Readiness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Checklist Going Home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260"/>
              </a:lnSpc>
            </a:pPr>
            <a:r>
              <a:rPr dirty="0">
                <a:latin typeface="Arial"/>
                <a:cs typeface="Arial"/>
              </a:rPr>
              <a:t>Home Instructions</a:t>
            </a:r>
          </a:p>
          <a:p>
            <a:pPr>
              <a:lnSpc>
                <a:spcPts val="1000"/>
              </a:lnSpc>
              <a:spcBef>
                <a:spcPts val="78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ED1C2E"/>
                </a:solidFill>
                <a:latin typeface="Arial"/>
                <a:cs typeface="Arial"/>
              </a:rPr>
              <a:t>Once</a:t>
            </a:r>
            <a:r>
              <a:rPr sz="2000" b="1" spc="-40" dirty="0">
                <a:solidFill>
                  <a:srgbClr val="ED1C2E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ED1C2E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ED1C2E"/>
                </a:solidFill>
                <a:latin typeface="Arial"/>
                <a:cs typeface="Arial"/>
              </a:rPr>
              <a:t>ou</a:t>
            </a:r>
            <a:r>
              <a:rPr sz="2000" b="1" spc="-80" dirty="0">
                <a:solidFill>
                  <a:srgbClr val="ED1C2E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ED1C2E"/>
                </a:solidFill>
                <a:latin typeface="Arial"/>
                <a:cs typeface="Arial"/>
              </a:rPr>
              <a:t>Are Home</a:t>
            </a:r>
            <a:endParaRPr lang="en-US" sz="2000" b="1" spc="0" dirty="0">
              <a:solidFill>
                <a:srgbClr val="ED1C2E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Instructions and Guidelines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52625">
              <a:lnSpc>
                <a:spcPct val="100000"/>
              </a:lnSpc>
            </a:pPr>
            <a:r>
              <a:rPr sz="5000" spc="-5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able of</a:t>
            </a:r>
            <a:r>
              <a:rPr sz="5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endParaRPr sz="5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7693" y="1905000"/>
            <a:ext cx="8763000" cy="4478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In Most Cases,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Y</a:t>
            </a:r>
            <a:r>
              <a:rPr sz="2400" b="1" spc="0" dirty="0">
                <a:latin typeface="Arial"/>
                <a:cs typeface="Arial"/>
              </a:rPr>
              <a:t>ou are Ready for Discharge When: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 dirty="0"/>
          </a:p>
          <a:p>
            <a:pPr marL="215900" marR="12700" indent="-203835">
              <a:lnSpc>
                <a:spcPts val="23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-195" dirty="0">
                <a:latin typeface="Arial" pitchFamily="34" charset="0"/>
                <a:cs typeface="Arial" pitchFamily="34" charset="0"/>
              </a:rPr>
              <a:t>Y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our vital signs are stable, including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blood pressure, heart rate, and temperature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-195" dirty="0">
                <a:latin typeface="Arial" pitchFamily="34" charset="0"/>
                <a:cs typeface="Arial" pitchFamily="34" charset="0"/>
              </a:rPr>
              <a:t>Y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our pain is controlled with oral pain medication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-195" dirty="0">
                <a:latin typeface="Arial" pitchFamily="34" charset="0"/>
                <a:cs typeface="Arial" pitchFamily="34" charset="0"/>
              </a:rPr>
              <a:t>Y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ou are able to 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drink adequate amounts of liquids without difficulty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marR="471805" indent="-203835">
              <a:lnSpc>
                <a:spcPts val="23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-195" dirty="0">
                <a:latin typeface="Arial" pitchFamily="34" charset="0"/>
                <a:cs typeface="Arial" pitchFamily="34" charset="0"/>
              </a:rPr>
              <a:t>Y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ou are passing gas or have a bowel movement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15900" marR="1315720" indent="-203835">
              <a:lnSpc>
                <a:spcPts val="23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-195" dirty="0">
                <a:latin typeface="Arial" pitchFamily="34" charset="0"/>
                <a:cs typeface="Arial" pitchFamily="34" charset="0"/>
              </a:rPr>
              <a:t>Y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ou are able to get in and out of bed with minimal assistance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12065" marR="1315720">
              <a:lnSpc>
                <a:spcPts val="2300"/>
              </a:lnSpc>
              <a:spcBef>
                <a:spcPts val="600"/>
              </a:spcBef>
              <a:buClr>
                <a:srgbClr val="ED1C2E"/>
              </a:buClr>
              <a:tabLst>
                <a:tab pos="215900" algn="l"/>
              </a:tabLst>
            </a:pPr>
            <a:endParaRPr lang="en-US" sz="2000" b="1" dirty="0">
              <a:solidFill>
                <a:srgbClr val="ED1C2E"/>
              </a:solidFill>
              <a:latin typeface="Arial" pitchFamily="34" charset="0"/>
              <a:cs typeface="Arial" pitchFamily="34" charset="0"/>
            </a:endParaRPr>
          </a:p>
          <a:p>
            <a:pPr marL="215900" marR="1315720" indent="-203835" algn="ctr">
              <a:lnSpc>
                <a:spcPts val="2300"/>
              </a:lnSpc>
              <a:spcBef>
                <a:spcPts val="600"/>
              </a:spcBef>
              <a:buClr>
                <a:srgbClr val="ED1C2E"/>
              </a:buClr>
              <a:tabLst>
                <a:tab pos="215900" algn="l"/>
              </a:tabLst>
            </a:pPr>
            <a:r>
              <a:rPr sz="2000" b="1" i="1" dirty="0">
                <a:latin typeface="Arial"/>
                <a:cs typeface="Arial"/>
              </a:rPr>
              <a:t>Your doctor will make the final decision regarding when you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are ready for discharge</a:t>
            </a:r>
            <a:r>
              <a:rPr sz="2000" b="1" spc="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2387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Discharge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600200"/>
            <a:ext cx="9525000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Questions to Consider: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6"/>
              </a:spcBef>
              <a:buClr>
                <a:srgbClr val="ED1C2E"/>
              </a:buClr>
              <a:buFont typeface="Arial"/>
              <a:buChar char="•"/>
            </a:pPr>
            <a:endParaRPr sz="700" dirty="0"/>
          </a:p>
          <a:p>
            <a:pPr>
              <a:lnSpc>
                <a:spcPts val="700"/>
              </a:lnSpc>
              <a:spcBef>
                <a:spcPts val="16"/>
              </a:spcBef>
              <a:buClr>
                <a:srgbClr val="ED1C2E"/>
              </a:buClr>
              <a:buFont typeface="Arial"/>
              <a:buChar char="•"/>
            </a:pPr>
            <a:endParaRPr lang="en-US" sz="700" dirty="0"/>
          </a:p>
          <a:p>
            <a:pPr>
              <a:lnSpc>
                <a:spcPts val="700"/>
              </a:lnSpc>
              <a:spcBef>
                <a:spcPts val="16"/>
              </a:spcBef>
              <a:buClr>
                <a:srgbClr val="ED1C2E"/>
              </a:buClr>
              <a:buFont typeface="Arial"/>
              <a:buChar char="•"/>
            </a:pPr>
            <a:endParaRPr sz="700" dirty="0"/>
          </a:p>
          <a:p>
            <a:pPr marL="215900" indent="-20383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Who will take me home from the 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h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ospital?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700"/>
              </a:lnSpc>
              <a:spcBef>
                <a:spcPts val="16"/>
              </a:spcBef>
              <a:buClr>
                <a:srgbClr val="ED1C2E"/>
              </a:buClr>
              <a:buFont typeface="Arial"/>
              <a:buChar char="•"/>
            </a:pP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How will I get my prescriptions filled?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700"/>
              </a:lnSpc>
              <a:spcBef>
                <a:spcPts val="16"/>
              </a:spcBef>
              <a:buClr>
                <a:srgbClr val="ED1C2E"/>
              </a:buClr>
              <a:buFont typeface="Arial"/>
              <a:buChar char="•"/>
            </a:pP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spc="0" dirty="0">
                <a:latin typeface="Arial" pitchFamily="34" charset="0"/>
                <a:cs typeface="Arial" pitchFamily="34" charset="0"/>
              </a:rPr>
              <a:t>Do I have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my chewable vitamins, protein shakes, and pill splitter/crusher at home</a:t>
            </a:r>
            <a:r>
              <a:rPr sz="2000" spc="0" dirty="0">
                <a:latin typeface="Arial" pitchFamily="34" charset="0"/>
                <a:cs typeface="Arial" pitchFamily="34" charset="0"/>
              </a:rPr>
              <a:t>?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950"/>
              </a:lnSpc>
              <a:spcBef>
                <a:spcPts val="26"/>
              </a:spcBef>
              <a:buClr>
                <a:srgbClr val="ED1C2E"/>
              </a:buClr>
              <a:buFont typeface="Arial"/>
              <a:buChar char="•"/>
            </a:pP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marR="792480" indent="-203835">
              <a:lnSpc>
                <a:spcPts val="23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b="1" spc="0" dirty="0">
                <a:latin typeface="Arial" pitchFamily="34" charset="0"/>
                <a:cs typeface="Arial" pitchFamily="34" charset="0"/>
              </a:rPr>
              <a:t>Appointments to Make</a:t>
            </a:r>
          </a:p>
          <a:p>
            <a:pPr marL="673100" marR="792480" lvl="1" indent="-203835">
              <a:lnSpc>
                <a:spcPts val="2300"/>
              </a:lnSpc>
              <a:buFont typeface="Arial" pitchFamily="34" charset="0"/>
              <a:buChar char="–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Call your docto</a:t>
            </a:r>
            <a:r>
              <a:rPr sz="2000" spc="75" dirty="0">
                <a:latin typeface="Arial" pitchFamily="34" charset="0"/>
                <a:cs typeface="Arial" pitchFamily="34" charset="0"/>
              </a:rPr>
              <a:t>r</a:t>
            </a:r>
            <a:r>
              <a:rPr sz="2000" spc="-40" dirty="0">
                <a:latin typeface="Arial" pitchFamily="34" charset="0"/>
                <a:cs typeface="Arial" pitchFamily="34" charset="0"/>
              </a:rPr>
              <a:t>’</a:t>
            </a:r>
            <a:r>
              <a:rPr sz="2000" spc="0" dirty="0">
                <a:latin typeface="Arial" pitchFamily="34" charset="0"/>
                <a:cs typeface="Arial" pitchFamily="34" charset="0"/>
              </a:rPr>
              <a:t>s office </a:t>
            </a:r>
            <a:r>
              <a:rPr lang="en-US" sz="2000" i="1" spc="0" dirty="0">
                <a:latin typeface="Arial" pitchFamily="34" charset="0"/>
                <a:cs typeface="Arial" pitchFamily="34" charset="0"/>
              </a:rPr>
              <a:t>before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 you leave if you do not already have your 3-week follow up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appointment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s with BOTH your surgeon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nutritionist scheduled.</a:t>
            </a:r>
          </a:p>
          <a:p>
            <a:pPr marL="12065" marR="792480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endParaRPr lang="en-US" sz="2000" spc="0" dirty="0">
              <a:latin typeface="Arial"/>
              <a:cs typeface="Arial"/>
            </a:endParaRPr>
          </a:p>
          <a:p>
            <a:pPr marL="12065" marR="792480" algn="ctr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Continue bariatric surgery follow up visits with your surgeon and nutritionist at the 3 month, 6 month, </a:t>
            </a:r>
          </a:p>
          <a:p>
            <a:pPr marL="12065" marR="792480" algn="ctr">
              <a:lnSpc>
                <a:spcPts val="2300"/>
              </a:lnSpc>
              <a:buClr>
                <a:srgbClr val="ED1C2E"/>
              </a:buClr>
              <a:tabLst>
                <a:tab pos="215900" algn="l"/>
              </a:tabLst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 one year mark, and once every year thereafter</a:t>
            </a:r>
            <a:r>
              <a:rPr lang="en-US" sz="2000" b="1" u="sng" dirty="0"/>
              <a:t> </a:t>
            </a:r>
            <a:endParaRPr sz="2000" b="1" u="sng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36"/>
              </a:spcBef>
              <a:buClr>
                <a:srgbClr val="ED1C2E"/>
              </a:buClr>
            </a:pP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371698"/>
            <a:ext cx="8903294" cy="7379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7081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Going Home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94" y="1623158"/>
            <a:ext cx="8686800" cy="3505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indent="-20383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spc="0" dirty="0">
                <a:latin typeface="Arial" pitchFamily="34" charset="0"/>
                <a:cs typeface="Arial" pitchFamily="34" charset="0"/>
              </a:rPr>
              <a:t>You can take small pills (approximately the size of a dress shirt cuff button) whole</a:t>
            </a:r>
          </a:p>
          <a:p>
            <a:pPr marL="215900" indent="-20383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spc="0" dirty="0">
                <a:latin typeface="Arial" pitchFamily="34" charset="0"/>
                <a:cs typeface="Arial" pitchFamily="34" charset="0"/>
              </a:rPr>
              <a:t>You must either crush large medications with a pill crusher, or split or crumble them into button-sized pieces, then take them with a spoon of a clear or full liquid (</a:t>
            </a:r>
            <a:r>
              <a:rPr lang="en-US" sz="2000" spc="0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 Diet Snapple ®, yogurt, blended soup)</a:t>
            </a: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Peel the small tapes (“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-strips”) off of your incisions after 2 weeks</a:t>
            </a: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 baths, no swimming</a:t>
            </a: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No heavy lifting (10 pound limit)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 gym workouts – only walking until cleared by your surgeon</a:t>
            </a: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 driving until you are off of prescription pain medications</a:t>
            </a: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Climbing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stairs is allowed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If you are allowed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to show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e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r</a:t>
            </a:r>
            <a:r>
              <a:rPr sz="2000" spc="0" dirty="0">
                <a:latin typeface="Arial" pitchFamily="34" charset="0"/>
                <a:cs typeface="Arial" pitchFamily="34" charset="0"/>
              </a:rPr>
              <a:t>, </a:t>
            </a:r>
            <a:r>
              <a:rPr sz="2000" b="1" spc="0" dirty="0">
                <a:latin typeface="Arial" pitchFamily="34" charset="0"/>
                <a:cs typeface="Arial" pitchFamily="34" charset="0"/>
              </a:rPr>
              <a:t>pat</a:t>
            </a:r>
            <a:r>
              <a:rPr sz="2000" spc="0" dirty="0">
                <a:latin typeface="Arial" pitchFamily="34" charset="0"/>
                <a:cs typeface="Arial" pitchFamily="34" charset="0"/>
              </a:rPr>
              <a:t> surgical area dry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, do not wipe or rub area</a:t>
            </a:r>
          </a:p>
          <a:p>
            <a:pPr marL="215900" indent="-20383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Most return to work in 2-4 weeks</a:t>
            </a: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371698"/>
            <a:ext cx="8903294" cy="7379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94839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Home Instructions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676400"/>
            <a:ext cx="8001000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indent="-203835" algn="ctr">
              <a:lnSpc>
                <a:spcPct val="100000"/>
              </a:lnSpc>
              <a:buClr>
                <a:srgbClr val="ED1C2E"/>
              </a:buClr>
              <a:tabLst>
                <a:tab pos="215900" algn="l"/>
              </a:tabLst>
            </a:pPr>
            <a:r>
              <a:rPr lang="en-US" sz="2400" dirty="0">
                <a:latin typeface="Arial"/>
                <a:cs typeface="Arial"/>
              </a:rPr>
              <a:t>Contact your surgeon’s office if you experience </a:t>
            </a:r>
          </a:p>
          <a:p>
            <a:pPr marL="215900" indent="-203835" algn="ctr">
              <a:lnSpc>
                <a:spcPct val="100000"/>
              </a:lnSpc>
              <a:buClr>
                <a:srgbClr val="ED1C2E"/>
              </a:buClr>
              <a:tabLst>
                <a:tab pos="215900" algn="l"/>
              </a:tabLst>
            </a:pPr>
            <a:r>
              <a:rPr lang="en-US" sz="2400" b="1" dirty="0">
                <a:latin typeface="Arial"/>
                <a:cs typeface="Arial"/>
              </a:rPr>
              <a:t>any</a:t>
            </a:r>
            <a:r>
              <a:rPr lang="en-US" sz="2400" dirty="0">
                <a:latin typeface="Arial"/>
                <a:cs typeface="Arial"/>
              </a:rPr>
              <a:t> of the following symptoms:</a:t>
            </a:r>
          </a:p>
          <a:p>
            <a:pPr marL="215900" indent="-203835">
              <a:lnSpc>
                <a:spcPct val="100000"/>
              </a:lnSpc>
              <a:spcAft>
                <a:spcPts val="600"/>
              </a:spcAft>
              <a:buClr>
                <a:srgbClr val="ED1C2E"/>
              </a:buClr>
              <a:tabLst>
                <a:tab pos="215900" algn="l"/>
              </a:tabLst>
            </a:pPr>
            <a:endParaRPr lang="en-US" sz="800" dirty="0">
              <a:latin typeface="Arial"/>
              <a:cs typeface="Arial"/>
            </a:endParaRPr>
          </a:p>
          <a:p>
            <a:pPr marL="215900" indent="-203835"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Fever &gt; 101.5</a:t>
            </a:r>
            <a:r>
              <a:rPr lang="en-US" sz="2000" baseline="40000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 F</a:t>
            </a:r>
          </a:p>
          <a:p>
            <a:pPr marL="215900" indent="-203835"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Severe Nausea / Vomiting</a:t>
            </a:r>
          </a:p>
          <a:p>
            <a:pPr marL="215900" indent="-203835"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Inadequate Pain Control</a:t>
            </a:r>
          </a:p>
          <a:p>
            <a:pPr marL="215900" indent="-203835"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Diarrhea with Abdominal Cramps</a:t>
            </a:r>
          </a:p>
          <a:p>
            <a:pPr marL="215900" indent="-203835"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Constipation</a:t>
            </a:r>
          </a:p>
          <a:p>
            <a:pPr marL="215900" indent="-203835"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Redness/Drainage from your Incision</a:t>
            </a:r>
          </a:p>
          <a:p>
            <a:pPr marL="215900" indent="-203835"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Swelling and/or pain in one leg or calf</a:t>
            </a:r>
          </a:p>
          <a:p>
            <a:pPr marL="215900" indent="-203835">
              <a:spcBef>
                <a:spcPts val="12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/>
                <a:cs typeface="Arial"/>
              </a:rPr>
              <a:t>Unable to drink at least 32 oz of liquid per 24 hours</a:t>
            </a:r>
          </a:p>
          <a:p>
            <a:pPr marL="12065" lvl="0">
              <a:buClr>
                <a:srgbClr val="ED1C2E"/>
              </a:buClr>
              <a:tabLst>
                <a:tab pos="2159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12065" lvl="0">
              <a:buClr>
                <a:srgbClr val="ED1C2E"/>
              </a:buClr>
              <a:tabLst>
                <a:tab pos="2159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15900" indent="-203835">
              <a:lnSpc>
                <a:spcPct val="100000"/>
              </a:lnSpc>
              <a:buClr>
                <a:srgbClr val="ED1C2E"/>
              </a:buClr>
              <a:buFont typeface="Arial" pitchFamily="34" charset="0"/>
              <a:buChar char="•"/>
              <a:tabLst>
                <a:tab pos="215900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94839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Home Instructions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838200" y="1447800"/>
            <a:ext cx="8322055" cy="4222809"/>
          </a:xfrm>
          <a:prstGeom prst="rect">
            <a:avLst/>
          </a:prstGeom>
        </p:spPr>
        <p:txBody>
          <a:bodyPr vert="horz" wrap="square" lIns="0" tIns="510443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3500" dirty="0">
                <a:latin typeface="Arial"/>
                <a:cs typeface="Arial"/>
              </a:rPr>
              <a:t>If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-325" dirty="0">
                <a:latin typeface="Arial"/>
                <a:cs typeface="Arial"/>
              </a:rPr>
              <a:t>Y</a:t>
            </a:r>
            <a:r>
              <a:rPr sz="3500" spc="0" dirty="0">
                <a:latin typeface="Arial"/>
                <a:cs typeface="Arial"/>
              </a:rPr>
              <a:t>ou Have</a:t>
            </a:r>
            <a:r>
              <a:rPr sz="3500" spc="-190" dirty="0">
                <a:latin typeface="Arial"/>
                <a:cs typeface="Arial"/>
              </a:rPr>
              <a:t> </a:t>
            </a:r>
            <a:r>
              <a:rPr sz="3500" spc="0" dirty="0">
                <a:latin typeface="Arial"/>
                <a:cs typeface="Arial"/>
              </a:rPr>
              <a:t>Any Questions</a:t>
            </a:r>
            <a:r>
              <a:rPr lang="en-US" sz="350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or Concerns Once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spc="-325" dirty="0">
                <a:latin typeface="Arial"/>
                <a:cs typeface="Arial"/>
              </a:rPr>
              <a:t>Y</a:t>
            </a:r>
            <a:r>
              <a:rPr sz="3500" spc="0" dirty="0">
                <a:latin typeface="Arial"/>
                <a:cs typeface="Arial"/>
              </a:rPr>
              <a:t>ou Return Home</a:t>
            </a:r>
            <a:r>
              <a:rPr lang="en-US" sz="3500" spc="0" dirty="0">
                <a:latin typeface="Arial"/>
                <a:cs typeface="Arial"/>
              </a:rPr>
              <a:t>,</a:t>
            </a:r>
            <a:endParaRPr sz="3500" dirty="0">
              <a:latin typeface="Arial"/>
              <a:cs typeface="Arial"/>
            </a:endParaRPr>
          </a:p>
          <a:p>
            <a:pPr algn="ctr">
              <a:lnSpc>
                <a:spcPts val="4000"/>
              </a:lnSpc>
            </a:pPr>
            <a:r>
              <a:rPr sz="3500" b="1" dirty="0">
                <a:latin typeface="Arial"/>
                <a:cs typeface="Arial"/>
              </a:rPr>
              <a:t>Call</a:t>
            </a:r>
            <a:r>
              <a:rPr sz="3500" b="1" spc="-65" dirty="0">
                <a:latin typeface="Arial"/>
                <a:cs typeface="Arial"/>
              </a:rPr>
              <a:t> </a:t>
            </a:r>
            <a:r>
              <a:rPr sz="3500" b="1" spc="-260" dirty="0">
                <a:latin typeface="Arial"/>
                <a:cs typeface="Arial"/>
              </a:rPr>
              <a:t>Y</a:t>
            </a:r>
            <a:r>
              <a:rPr sz="3500" b="1" spc="0" dirty="0">
                <a:latin typeface="Arial"/>
                <a:cs typeface="Arial"/>
              </a:rPr>
              <a:t>our </a:t>
            </a:r>
            <a:r>
              <a:rPr lang="en-US" sz="3500" b="1" spc="0" dirty="0">
                <a:latin typeface="Arial"/>
                <a:cs typeface="Arial"/>
              </a:rPr>
              <a:t>Surgeons</a:t>
            </a:r>
            <a:r>
              <a:rPr sz="3500" b="1" spc="0" dirty="0">
                <a:latin typeface="Arial"/>
                <a:cs typeface="Arial"/>
              </a:rPr>
              <a:t> Office</a:t>
            </a:r>
            <a:r>
              <a:rPr lang="en-US" sz="3500" b="1" spc="0" dirty="0">
                <a:latin typeface="Arial"/>
                <a:cs typeface="Arial"/>
              </a:rPr>
              <a:t>:</a:t>
            </a:r>
            <a:r>
              <a:rPr sz="3500" b="1" spc="0" dirty="0">
                <a:latin typeface="Arial"/>
                <a:cs typeface="Arial"/>
              </a:rPr>
              <a:t> </a:t>
            </a:r>
            <a:endParaRPr lang="en-US" sz="3500" b="1" spc="0" dirty="0">
              <a:latin typeface="Arial"/>
              <a:cs typeface="Arial"/>
            </a:endParaRPr>
          </a:p>
          <a:p>
            <a:pPr algn="ctr">
              <a:lnSpc>
                <a:spcPts val="4000"/>
              </a:lnSpc>
            </a:pPr>
            <a:r>
              <a:rPr lang="en-US" sz="3500" b="1" spc="0" dirty="0">
                <a:latin typeface="Arial"/>
                <a:cs typeface="Arial"/>
              </a:rPr>
              <a:t>(</a:t>
            </a:r>
            <a:r>
              <a:rPr lang="en-US" sz="3500" b="1" dirty="0">
                <a:latin typeface="Arial"/>
                <a:cs typeface="Arial"/>
              </a:rPr>
              <a:t>646)962-8462</a:t>
            </a:r>
            <a:endParaRPr lang="en-US" sz="3600" b="1" dirty="0">
              <a:latin typeface="Arial"/>
              <a:cs typeface="Arial"/>
            </a:endParaRPr>
          </a:p>
          <a:p>
            <a:pPr algn="ctr">
              <a:lnSpc>
                <a:spcPts val="4000"/>
              </a:lnSpc>
            </a:pP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4658608"/>
            <a:ext cx="7195184" cy="137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100" b="1" dirty="0">
                <a:solidFill>
                  <a:srgbClr val="ED1C2E"/>
                </a:solidFill>
                <a:latin typeface="Arial"/>
                <a:cs typeface="Arial"/>
              </a:rPr>
              <a:t>Remember</a:t>
            </a:r>
            <a:endParaRPr sz="2100" dirty="0">
              <a:latin typeface="Arial"/>
              <a:cs typeface="Arial"/>
            </a:endParaRPr>
          </a:p>
          <a:p>
            <a:pPr marL="12700" marR="12700" indent="0" algn="ctr">
              <a:lnSpc>
                <a:spcPts val="2500"/>
              </a:lnSpc>
              <a:spcBef>
                <a:spcPts val="80"/>
              </a:spcBef>
            </a:pPr>
            <a:r>
              <a:rPr sz="2100" dirty="0">
                <a:latin typeface="Arial"/>
                <a:cs typeface="Arial"/>
              </a:rPr>
              <a:t>Please follow specific instructions from your surgeon</a:t>
            </a:r>
            <a:r>
              <a:rPr sz="2100" spc="-35" dirty="0">
                <a:latin typeface="Arial"/>
                <a:cs typeface="Arial"/>
              </a:rPr>
              <a:t>’</a:t>
            </a:r>
            <a:r>
              <a:rPr sz="2100" spc="0" dirty="0">
                <a:latin typeface="Arial"/>
                <a:cs typeface="Arial"/>
              </a:rPr>
              <a:t>s office; </a:t>
            </a:r>
            <a:r>
              <a:rPr lang="en-US" sz="2100" spc="0" dirty="0">
                <a:latin typeface="Arial"/>
                <a:cs typeface="Arial"/>
              </a:rPr>
              <a:t>they</a:t>
            </a:r>
            <a:r>
              <a:rPr sz="2100" spc="0" dirty="0">
                <a:latin typeface="Arial"/>
                <a:cs typeface="Arial"/>
              </a:rPr>
              <a:t> supersede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any material </a:t>
            </a:r>
            <a:r>
              <a:rPr lang="en-US" sz="2100" dirty="0">
                <a:latin typeface="Arial"/>
                <a:cs typeface="Arial"/>
              </a:rPr>
              <a:t>presented in these slides.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7607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5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45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5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Are Home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38800" y="1592446"/>
            <a:ext cx="4222763" cy="480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Surgeon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Physician Assistant</a:t>
            </a: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Nurse Practitioner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Medical Secretaries</a:t>
            </a: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Unit Nurses</a:t>
            </a: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Nursing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Assistants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Surgical Fellows and Residents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Medical Students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Social </a:t>
            </a:r>
            <a:r>
              <a:rPr sz="2000" spc="-40" dirty="0">
                <a:latin typeface="Arial" pitchFamily="34" charset="0"/>
                <a:cs typeface="Arial" pitchFamily="34" charset="0"/>
              </a:rPr>
              <a:t>W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orker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s</a:t>
            </a: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Dieti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t</a:t>
            </a:r>
            <a:r>
              <a:rPr sz="2000" spc="0" dirty="0">
                <a:latin typeface="Arial" pitchFamily="34" charset="0"/>
                <a:cs typeface="Arial" pitchFamily="34" charset="0"/>
              </a:rPr>
              <a:t>ian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s</a:t>
            </a: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Medical Consultants</a:t>
            </a:r>
            <a:endParaRPr lang="en-US" sz="2000" spc="0" dirty="0">
              <a:latin typeface="Arial" pitchFamily="34" charset="0"/>
              <a:cs typeface="Arial" pitchFamily="34" charset="0"/>
            </a:endParaRPr>
          </a:p>
          <a:p>
            <a:pPr marL="215900" indent="-203835">
              <a:spcBef>
                <a:spcPts val="600"/>
              </a:spcBef>
              <a:buFont typeface="Wingdings" pitchFamily="2" charset="2"/>
              <a:buChar char="§"/>
              <a:tabLst>
                <a:tab pos="215900" algn="l"/>
              </a:tabLst>
            </a:pPr>
            <a:r>
              <a:rPr sz="2000" spc="0" dirty="0">
                <a:latin typeface="Arial" pitchFamily="34" charset="0"/>
                <a:cs typeface="Arial" pitchFamily="34" charset="0"/>
              </a:rPr>
              <a:t>Others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0" dirty="0">
                <a:latin typeface="Arial" pitchFamily="34" charset="0"/>
                <a:cs typeface="Arial" pitchFamily="34" charset="0"/>
              </a:rPr>
              <a:t>- Housekeeping,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sz="2000" spc="0" dirty="0">
                <a:latin typeface="Arial" pitchFamily="34" charset="0"/>
                <a:cs typeface="Arial" pitchFamily="34" charset="0"/>
              </a:rPr>
              <a:t>ab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sz="2000" spc="0" dirty="0">
                <a:latin typeface="Arial" pitchFamily="34" charset="0"/>
                <a:cs typeface="Arial" pitchFamily="34" charset="0"/>
              </a:rPr>
              <a:t>ech, </a:t>
            </a:r>
            <a:r>
              <a:rPr lang="en-US" sz="2000" spc="0" dirty="0">
                <a:latin typeface="Arial" pitchFamily="34" charset="0"/>
                <a:cs typeface="Arial" pitchFamily="34" charset="0"/>
              </a:rPr>
              <a:t>F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ood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</a:t>
            </a:r>
            <a:r>
              <a:rPr sz="2000" spc="0" dirty="0">
                <a:latin typeface="Arial" pitchFamily="34" charset="0"/>
                <a:cs typeface="Arial" pitchFamily="34" charset="0"/>
              </a:rPr>
              <a:t>ervice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</a:t>
            </a:r>
            <a:r>
              <a:rPr sz="2000" spc="0" dirty="0">
                <a:latin typeface="Arial" pitchFamily="34" charset="0"/>
                <a:cs typeface="Arial" pitchFamily="34" charset="0"/>
              </a:rPr>
              <a:t>orkers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1095">
              <a:lnSpc>
                <a:spcPct val="100000"/>
              </a:lnSpc>
            </a:pPr>
            <a:r>
              <a:rPr sz="5000" spc="-45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our Health Care</a:t>
            </a:r>
            <a:r>
              <a:rPr sz="5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5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eam</a:t>
            </a:r>
            <a:endParaRPr sz="5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03" y="6696977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490"/>
            <a:ext cx="5645188" cy="3278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2698750"/>
            <a:ext cx="10045687" cy="1121156"/>
          </a:xfrm>
          <a:custGeom>
            <a:avLst/>
            <a:gdLst/>
            <a:ahLst/>
            <a:cxnLst/>
            <a:rect l="l" t="t" r="r" b="b"/>
            <a:pathLst>
              <a:path w="10045687" h="1121155">
                <a:moveTo>
                  <a:pt x="0" y="1121156"/>
                </a:moveTo>
                <a:lnTo>
                  <a:pt x="10045687" y="1121156"/>
                </a:lnTo>
                <a:lnTo>
                  <a:pt x="10045687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2698750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5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9762" y="2803161"/>
            <a:ext cx="7544434" cy="76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Preparing for</a:t>
            </a:r>
            <a:r>
              <a:rPr sz="5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45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our Surgery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0" y="2525014"/>
            <a:ext cx="10045687" cy="161036"/>
          </a:xfrm>
          <a:custGeom>
            <a:avLst/>
            <a:gdLst/>
            <a:ahLst/>
            <a:cxnLst/>
            <a:rect l="l" t="t" r="r" b="b"/>
            <a:pathLst>
              <a:path w="10045687" h="161036">
                <a:moveTo>
                  <a:pt x="0" y="161036"/>
                </a:moveTo>
                <a:lnTo>
                  <a:pt x="10045687" y="161036"/>
                </a:lnTo>
                <a:lnTo>
                  <a:pt x="10045687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" y="25250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3832605"/>
            <a:ext cx="10045687" cy="161036"/>
          </a:xfrm>
          <a:custGeom>
            <a:avLst/>
            <a:gdLst/>
            <a:ahLst/>
            <a:cxnLst/>
            <a:rect l="l" t="t" r="r" b="b"/>
            <a:pathLst>
              <a:path w="10045687" h="161036">
                <a:moveTo>
                  <a:pt x="0" y="161036"/>
                </a:moveTo>
                <a:lnTo>
                  <a:pt x="10045687" y="161036"/>
                </a:lnTo>
                <a:lnTo>
                  <a:pt x="10045687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3832605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6">
                <a:moveTo>
                  <a:pt x="0" y="161036"/>
                </a:moveTo>
                <a:lnTo>
                  <a:pt x="10045700" y="161036"/>
                </a:lnTo>
                <a:lnTo>
                  <a:pt x="10045700" y="0"/>
                </a:lnTo>
                <a:lnTo>
                  <a:pt x="0" y="0"/>
                </a:lnTo>
                <a:lnTo>
                  <a:pt x="0" y="161036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yp_4-10_0381-Edit.jpg"/>
          <p:cNvPicPr>
            <a:picLocks noChangeAspect="1"/>
          </p:cNvPicPr>
          <p:nvPr/>
        </p:nvPicPr>
        <p:blipFill>
          <a:blip r:embed="rId2" cstate="print"/>
          <a:srcRect l="12121" r="30303" b="5864"/>
          <a:stretch>
            <a:fillRect/>
          </a:stretch>
        </p:blipFill>
        <p:spPr>
          <a:xfrm>
            <a:off x="-4955" y="990600"/>
            <a:ext cx="5262755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6287" y="1447800"/>
            <a:ext cx="4722113" cy="472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0" marR="1187450" indent="-203835">
              <a:lnSpc>
                <a:spcPts val="24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sz="2100" b="1" u="sng" spc="0" dirty="0">
                <a:latin typeface="Arial"/>
                <a:cs typeface="Arial"/>
              </a:rPr>
              <a:t>Pre-testing </a:t>
            </a:r>
            <a:r>
              <a:rPr lang="en-US" sz="2100" b="1" u="sng" spc="0" dirty="0">
                <a:latin typeface="Arial"/>
                <a:cs typeface="Arial"/>
              </a:rPr>
              <a:t>Location: </a:t>
            </a:r>
          </a:p>
          <a:p>
            <a:pPr marL="12065" marR="1187450">
              <a:lnSpc>
                <a:spcPts val="2400"/>
              </a:lnSpc>
              <a:buClr>
                <a:srgbClr val="ED1C2E"/>
              </a:buClr>
              <a:tabLst>
                <a:tab pos="215900" algn="l"/>
              </a:tabLst>
            </a:pPr>
            <a:endParaRPr lang="en-US" sz="400" dirty="0">
              <a:latin typeface="Arial"/>
              <a:cs typeface="Arial"/>
            </a:endParaRPr>
          </a:p>
          <a:p>
            <a:pPr marL="12065" marR="1187450">
              <a:lnSpc>
                <a:spcPts val="2400"/>
              </a:lnSpc>
              <a:buClr>
                <a:srgbClr val="ED1C2E"/>
              </a:buClr>
              <a:tabLst>
                <a:tab pos="215900" algn="l"/>
              </a:tabLst>
            </a:pPr>
            <a:r>
              <a:rPr lang="en-US" sz="2100" spc="0" dirty="0">
                <a:latin typeface="Arial"/>
                <a:cs typeface="Arial"/>
              </a:rPr>
              <a:t>	</a:t>
            </a:r>
            <a:r>
              <a:rPr lang="en-US" sz="2000" spc="0" dirty="0">
                <a:latin typeface="Arial"/>
                <a:cs typeface="Arial"/>
              </a:rPr>
              <a:t>G</a:t>
            </a:r>
            <a:r>
              <a:rPr sz="2000" spc="0" dirty="0">
                <a:latin typeface="Arial"/>
                <a:cs typeface="Arial"/>
              </a:rPr>
              <a:t>reenberg 3 </a:t>
            </a:r>
            <a:r>
              <a:rPr sz="2000" spc="-40" dirty="0">
                <a:latin typeface="Arial"/>
                <a:cs typeface="Arial"/>
              </a:rPr>
              <a:t>W</a:t>
            </a:r>
            <a:r>
              <a:rPr sz="2000" spc="0" dirty="0">
                <a:latin typeface="Arial"/>
                <a:cs typeface="Arial"/>
              </a:rPr>
              <a:t>est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0"/>
              </a:spcBef>
              <a:buClr>
                <a:srgbClr val="ED1C2E"/>
              </a:buClr>
            </a:pPr>
            <a:endParaRPr sz="2000" dirty="0"/>
          </a:p>
          <a:p>
            <a:pPr marL="742950" lvl="1" indent="-285750">
              <a:buClr>
                <a:srgbClr val="808285"/>
              </a:buClr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sz="2000" spc="0" dirty="0">
                <a:latin typeface="Arial"/>
                <a:cs typeface="Arial"/>
              </a:rPr>
              <a:t>No appointment necessary</a:t>
            </a: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rgbClr val="808285"/>
              </a:buClr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sz="2000" spc="-80" dirty="0">
                <a:latin typeface="Arial"/>
                <a:cs typeface="Arial"/>
              </a:rPr>
              <a:t>W</a:t>
            </a:r>
            <a:r>
              <a:rPr sz="2000" spc="0" dirty="0">
                <a:latin typeface="Arial"/>
                <a:cs typeface="Arial"/>
              </a:rPr>
              <a:t>alk</a:t>
            </a:r>
            <a:r>
              <a:rPr lang="en-US" sz="2000" spc="0" dirty="0">
                <a:latin typeface="Arial"/>
                <a:cs typeface="Arial"/>
              </a:rPr>
              <a:t>-</a:t>
            </a:r>
            <a:r>
              <a:rPr sz="2000" spc="0" dirty="0">
                <a:latin typeface="Arial"/>
                <a:cs typeface="Arial"/>
              </a:rPr>
              <a:t>in basis </a:t>
            </a:r>
            <a:r>
              <a:rPr lang="en-US" sz="2000" spc="0" dirty="0">
                <a:latin typeface="Arial"/>
                <a:cs typeface="Arial"/>
              </a:rPr>
              <a:t>ONLY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ts val="1400"/>
              </a:lnSpc>
              <a:spcBef>
                <a:spcPts val="60"/>
              </a:spcBef>
              <a:buClr>
                <a:srgbClr val="808285"/>
              </a:buClr>
            </a:pPr>
            <a:endParaRPr lang="en-US" sz="1000" dirty="0"/>
          </a:p>
          <a:p>
            <a:pPr lvl="1">
              <a:lnSpc>
                <a:spcPts val="1400"/>
              </a:lnSpc>
              <a:spcBef>
                <a:spcPts val="60"/>
              </a:spcBef>
              <a:buClr>
                <a:srgbClr val="808285"/>
              </a:buClr>
            </a:pPr>
            <a:endParaRPr lang="en-US" sz="1000" dirty="0"/>
          </a:p>
          <a:p>
            <a:pPr marL="297815" marR="12700" indent="-285750">
              <a:lnSpc>
                <a:spcPts val="24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spc="0" dirty="0">
                <a:latin typeface="Arial"/>
                <a:cs typeface="Arial"/>
              </a:rPr>
              <a:t>Y</a:t>
            </a:r>
            <a:r>
              <a:rPr sz="2000" spc="0" dirty="0">
                <a:latin typeface="Arial"/>
                <a:cs typeface="Arial"/>
              </a:rPr>
              <a:t>our </a:t>
            </a:r>
            <a:r>
              <a:rPr lang="en-US" sz="2000" spc="0" dirty="0">
                <a:latin typeface="Arial"/>
                <a:cs typeface="Arial"/>
              </a:rPr>
              <a:t>surgeon’s </a:t>
            </a:r>
            <a:r>
              <a:rPr sz="2000" spc="0" dirty="0">
                <a:latin typeface="Arial"/>
                <a:cs typeface="Arial"/>
              </a:rPr>
              <a:t>office will order </a:t>
            </a:r>
            <a:r>
              <a:rPr lang="en-US" sz="2000" spc="0" dirty="0">
                <a:latin typeface="Arial"/>
                <a:cs typeface="Arial"/>
              </a:rPr>
              <a:t>the </a:t>
            </a:r>
            <a:r>
              <a:rPr sz="2000" spc="0" dirty="0">
                <a:latin typeface="Arial"/>
                <a:cs typeface="Arial"/>
              </a:rPr>
              <a:t>required testing and any additional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tests PRIOR to surgery</a:t>
            </a:r>
            <a:endParaRPr lang="en-US" sz="2000" spc="0" dirty="0">
              <a:latin typeface="Arial"/>
              <a:cs typeface="Arial"/>
            </a:endParaRPr>
          </a:p>
          <a:p>
            <a:pPr marL="297815" marR="12700" indent="-285750">
              <a:lnSpc>
                <a:spcPts val="2400"/>
              </a:lnSpc>
              <a:buClr>
                <a:srgbClr val="ED1C2E"/>
              </a:buClr>
              <a:buFont typeface="Arial" panose="020B0604020202020204" pitchFamily="34" charset="0"/>
              <a:buChar char="•"/>
              <a:tabLst>
                <a:tab pos="215900" algn="l"/>
              </a:tabLst>
            </a:pPr>
            <a:endParaRPr lang="en-US" dirty="0">
              <a:latin typeface="Arial"/>
              <a:cs typeface="Arial"/>
            </a:endParaRPr>
          </a:p>
          <a:p>
            <a:pPr marL="297815" marR="12700" indent="-285750">
              <a:lnSpc>
                <a:spcPts val="2400"/>
              </a:lnSpc>
              <a:buFont typeface="Wingdings" pitchFamily="2" charset="2"/>
              <a:buChar char="§"/>
              <a:tabLst>
                <a:tab pos="215900" algn="l"/>
              </a:tabLst>
            </a:pPr>
            <a:r>
              <a:rPr lang="en-US" sz="2000" b="1" u="sng" dirty="0">
                <a:latin typeface="Arial"/>
                <a:cs typeface="Arial"/>
              </a:rPr>
              <a:t>Tests must be completed within 30 days of surgery</a:t>
            </a:r>
            <a:endParaRPr lang="en-US" sz="2000" b="1" u="sng" spc="0" dirty="0">
              <a:latin typeface="Arial"/>
              <a:cs typeface="Arial"/>
            </a:endParaRPr>
          </a:p>
          <a:p>
            <a:pPr marL="12065" marR="12700">
              <a:lnSpc>
                <a:spcPts val="2400"/>
              </a:lnSpc>
              <a:buClr>
                <a:srgbClr val="ED1C2E"/>
              </a:buClr>
              <a:tabLst>
                <a:tab pos="215900" algn="l"/>
              </a:tabLst>
            </a:pPr>
            <a:r>
              <a:rPr lang="en-US" sz="2100" dirty="0">
                <a:latin typeface="Arial"/>
                <a:cs typeface="Arial"/>
              </a:rPr>
              <a:t>   </a:t>
            </a:r>
            <a:endParaRPr sz="2100" b="1" u="sng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13" y="180098"/>
            <a:ext cx="10045700" cy="1121143"/>
          </a:xfrm>
          <a:custGeom>
            <a:avLst/>
            <a:gdLst/>
            <a:ahLst/>
            <a:cxnLst/>
            <a:rect l="l" t="t" r="r" b="b"/>
            <a:pathLst>
              <a:path w="10045700" h="1121143">
                <a:moveTo>
                  <a:pt x="0" y="1121143"/>
                </a:moveTo>
                <a:lnTo>
                  <a:pt x="10045700" y="1121143"/>
                </a:lnTo>
                <a:lnTo>
                  <a:pt x="10045700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3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16480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Pre-Op</a:t>
            </a:r>
            <a:r>
              <a:rPr sz="5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5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000" spc="0" dirty="0">
                <a:solidFill>
                  <a:srgbClr val="FFFFFF"/>
                </a:solidFill>
                <a:latin typeface="Arial"/>
                <a:cs typeface="Arial"/>
              </a:rPr>
              <a:t>esting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3" y="6362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13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13" y="6690626"/>
            <a:ext cx="10045700" cy="161023"/>
          </a:xfrm>
          <a:custGeom>
            <a:avLst/>
            <a:gdLst/>
            <a:ahLst/>
            <a:cxnLst/>
            <a:rect l="l" t="t" r="r" b="b"/>
            <a:pathLst>
              <a:path w="10045700" h="161023">
                <a:moveTo>
                  <a:pt x="0" y="161023"/>
                </a:moveTo>
                <a:lnTo>
                  <a:pt x="10045700" y="161023"/>
                </a:lnTo>
                <a:lnTo>
                  <a:pt x="10045700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13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600200"/>
            <a:ext cx="8305800" cy="3733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73100" marR="127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73100" marR="127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15900" marR="12700" algn="ctr">
              <a:lnSpc>
                <a:spcPts val="2300"/>
              </a:lnSpc>
            </a:pPr>
            <a:r>
              <a:rPr lang="en-US" sz="2800" b="1" dirty="0"/>
              <a:t>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IMPORTANT</a:t>
            </a:r>
          </a:p>
          <a:p>
            <a:pPr marL="673100" marR="127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15900" marR="12700">
              <a:lnSpc>
                <a:spcPts val="2300"/>
              </a:lnSpc>
            </a:pPr>
            <a:endParaRPr lang="en-US" sz="2800" dirty="0"/>
          </a:p>
          <a:p>
            <a:pPr marL="673100" marR="12700" indent="-457200">
              <a:lnSpc>
                <a:spcPts val="2300"/>
              </a:lnSpc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Medical clearance is required PRIOR to surgery</a:t>
            </a:r>
          </a:p>
          <a:p>
            <a:pPr marL="673100" marR="127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15900" marR="12700">
              <a:lnSpc>
                <a:spcPts val="2300"/>
              </a:lnSpc>
            </a:pPr>
            <a:endParaRPr lang="en-US" sz="2800" dirty="0"/>
          </a:p>
          <a:p>
            <a:pPr marL="673100" marR="12700" indent="-457200">
              <a:lnSpc>
                <a:spcPts val="2300"/>
              </a:lnSpc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Your primary care physician must complete a medical history and physical examination 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within 30 days of your surgery</a:t>
            </a:r>
          </a:p>
          <a:p>
            <a:pPr marL="215900" marR="12700">
              <a:lnSpc>
                <a:spcPts val="2300"/>
              </a:lnSpc>
            </a:pP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21814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Medical Clearance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600200"/>
            <a:ext cx="8305800" cy="3733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73100" marR="127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73100" marR="127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73100" marR="127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15900" marR="12700">
              <a:lnSpc>
                <a:spcPts val="23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 marL="673100" marR="12700" indent="-457200">
              <a:lnSpc>
                <a:spcPts val="23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Check with your employer’s Human Resources Department for medical leave or disability forms</a:t>
            </a:r>
          </a:p>
          <a:p>
            <a:pPr marL="673100" marR="12700" indent="-457200">
              <a:lnSpc>
                <a:spcPts val="2300"/>
              </a:lnSpc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5900" marR="12700">
              <a:lnSpc>
                <a:spcPts val="23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21814"/>
            <a:r>
              <a:rPr lang="en-US" sz="5000" dirty="0">
                <a:solidFill>
                  <a:srgbClr val="FFFFFF"/>
                </a:solidFill>
                <a:latin typeface="Arial"/>
                <a:cs typeface="Arial"/>
              </a:rPr>
              <a:t>Pre-op Paperwork</a:t>
            </a:r>
            <a:endParaRPr sz="5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447800"/>
            <a:ext cx="9525000" cy="510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These 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general recommendations</a:t>
            </a:r>
            <a:r>
              <a:rPr lang="en-US" dirty="0">
                <a:latin typeface="Arial" pitchFamily="34" charset="0"/>
                <a:cs typeface="Arial" pitchFamily="34" charset="0"/>
              </a:rPr>
              <a:t>.  If you have any questions, please discuss with your doctor.</a:t>
            </a: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STOP</a:t>
            </a:r>
            <a:r>
              <a:rPr lang="en-US" dirty="0">
                <a:latin typeface="Arial" pitchFamily="34" charset="0"/>
                <a:cs typeface="Arial" pitchFamily="34" charset="0"/>
              </a:rPr>
              <a:t> Ibuprofen (Motrin, Advil), NSAIDS (Aleve, Relafen):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7 days prior </a:t>
            </a:r>
            <a:r>
              <a:rPr lang="en-US" dirty="0">
                <a:latin typeface="Arial" pitchFamily="34" charset="0"/>
                <a:cs typeface="Arial" pitchFamily="34" charset="0"/>
              </a:rPr>
              <a:t>to surgery</a:t>
            </a: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STOP</a:t>
            </a:r>
            <a:r>
              <a:rPr lang="en-US" dirty="0">
                <a:latin typeface="Arial" pitchFamily="34" charset="0"/>
                <a:cs typeface="Arial" pitchFamily="34" charset="0"/>
              </a:rPr>
              <a:t> Gout medications (indomethacin, colchicine):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7 days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prior</a:t>
            </a:r>
            <a:r>
              <a:rPr lang="en-US" dirty="0">
                <a:latin typeface="Arial" pitchFamily="34" charset="0"/>
                <a:cs typeface="Arial" pitchFamily="34" charset="0"/>
              </a:rPr>
              <a:t> to surgery</a:t>
            </a: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STOP</a:t>
            </a:r>
            <a:r>
              <a:rPr lang="en-US" dirty="0">
                <a:latin typeface="Arial" pitchFamily="34" charset="0"/>
                <a:cs typeface="Arial" pitchFamily="34" charset="0"/>
              </a:rPr>
              <a:t> Glucosamine +/- Chondroitin: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7 days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prior</a:t>
            </a:r>
            <a:r>
              <a:rPr lang="en-US" dirty="0">
                <a:latin typeface="Arial" pitchFamily="34" charset="0"/>
                <a:cs typeface="Arial" pitchFamily="34" charset="0"/>
              </a:rPr>
              <a:t> to surgery</a:t>
            </a: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STOP </a:t>
            </a:r>
            <a:r>
              <a:rPr lang="en-US" dirty="0">
                <a:latin typeface="Arial" pitchFamily="34" charset="0"/>
                <a:cs typeface="Arial" pitchFamily="34" charset="0"/>
              </a:rPr>
              <a:t>Vitamin E, Ginseng, St. John’s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Wort</a:t>
            </a:r>
            <a:r>
              <a:rPr lang="en-US" dirty="0">
                <a:latin typeface="Arial" pitchFamily="34" charset="0"/>
                <a:cs typeface="Arial" pitchFamily="34" charset="0"/>
              </a:rPr>
              <a:t>, Garlic supplements: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7 days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prior</a:t>
            </a:r>
            <a:r>
              <a:rPr lang="en-US" dirty="0">
                <a:latin typeface="Arial" pitchFamily="34" charset="0"/>
                <a:cs typeface="Arial" pitchFamily="34" charset="0"/>
              </a:rPr>
              <a:t> to surgery</a:t>
            </a:r>
            <a:endParaRPr lang="en-US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STOP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Glucophage</a:t>
            </a:r>
            <a:r>
              <a:rPr lang="en-US" dirty="0">
                <a:latin typeface="Arial" pitchFamily="34" charset="0"/>
                <a:cs typeface="Arial" pitchFamily="34" charset="0"/>
              </a:rPr>
              <a:t> /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Metformin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 days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prior</a:t>
            </a:r>
            <a:r>
              <a:rPr lang="en-US" dirty="0">
                <a:latin typeface="Arial" pitchFamily="34" charset="0"/>
                <a:cs typeface="Arial" pitchFamily="34" charset="0"/>
              </a:rPr>
              <a:t> to surgery</a:t>
            </a:r>
          </a:p>
          <a:p>
            <a:pPr lvl="0"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DISCUSS with surgeon when and if to stop: </a:t>
            </a:r>
            <a:r>
              <a:rPr lang="en-US" dirty="0">
                <a:latin typeface="Arial" pitchFamily="34" charset="0"/>
                <a:cs typeface="Arial" pitchFamily="34" charset="0"/>
              </a:rPr>
              <a:t>Aspirin, Coumadin,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Pradaxa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Plavix</a:t>
            </a:r>
            <a:r>
              <a:rPr lang="en-US" dirty="0">
                <a:latin typeface="Arial" pitchFamily="34" charset="0"/>
                <a:cs typeface="Arial" pitchFamily="34" charset="0"/>
              </a:rPr>
              <a:t>, &amp; other medications that affect clotting</a:t>
            </a:r>
          </a:p>
          <a:p>
            <a:pPr lvl="0">
              <a:spcBef>
                <a:spcPts val="1200"/>
              </a:spcBef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DO NOT TAKE DAY OF SURGERY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Diuretics (also known as water pills).  For example: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Lasix</a:t>
            </a:r>
            <a:r>
              <a:rPr lang="en-US" dirty="0">
                <a:latin typeface="Arial" pitchFamily="34" charset="0"/>
                <a:cs typeface="Arial" pitchFamily="34" charset="0"/>
              </a:rPr>
              <a:t> /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furosemide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Hydrochlorothiazide (HCTZ)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Aldactone</a:t>
            </a:r>
            <a:r>
              <a:rPr lang="en-US" dirty="0">
                <a:latin typeface="Arial" pitchFamily="34" charset="0"/>
                <a:cs typeface="Arial" pitchFamily="34" charset="0"/>
              </a:rPr>
              <a:t> /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spironolactone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Diovan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ACE/ARB medications- see next page. . .</a:t>
            </a:r>
          </a:p>
        </p:txBody>
      </p:sp>
      <p:sp>
        <p:nvSpPr>
          <p:cNvPr id="3" name="object 3"/>
          <p:cNvSpPr/>
          <p:nvPr/>
        </p:nvSpPr>
        <p:spPr>
          <a:xfrm>
            <a:off x="6350" y="180098"/>
            <a:ext cx="10045687" cy="1121143"/>
          </a:xfrm>
          <a:custGeom>
            <a:avLst/>
            <a:gdLst/>
            <a:ahLst/>
            <a:cxnLst/>
            <a:rect l="l" t="t" r="r" b="b"/>
            <a:pathLst>
              <a:path w="10045687" h="1121143">
                <a:moveTo>
                  <a:pt x="0" y="1121143"/>
                </a:moveTo>
                <a:lnTo>
                  <a:pt x="10045687" y="1121143"/>
                </a:lnTo>
                <a:lnTo>
                  <a:pt x="10045687" y="0"/>
                </a:lnTo>
                <a:lnTo>
                  <a:pt x="0" y="0"/>
                </a:lnTo>
                <a:lnTo>
                  <a:pt x="0" y="1121143"/>
                </a:lnTo>
                <a:close/>
              </a:path>
            </a:pathLst>
          </a:custGeom>
          <a:solidFill>
            <a:srgbClr val="ED1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180086"/>
            <a:ext cx="10045700" cy="1121156"/>
          </a:xfrm>
          <a:custGeom>
            <a:avLst/>
            <a:gdLst/>
            <a:ahLst/>
            <a:cxnLst/>
            <a:rect l="l" t="t" r="r" b="b"/>
            <a:pathLst>
              <a:path w="10045700" h="1121156">
                <a:moveTo>
                  <a:pt x="0" y="1121156"/>
                </a:moveTo>
                <a:lnTo>
                  <a:pt x="10045700" y="1121156"/>
                </a:lnTo>
                <a:lnTo>
                  <a:pt x="10045700" y="0"/>
                </a:lnTo>
                <a:lnTo>
                  <a:pt x="0" y="0"/>
                </a:lnTo>
                <a:lnTo>
                  <a:pt x="0" y="1121156"/>
                </a:lnTo>
                <a:close/>
              </a:path>
            </a:pathLst>
          </a:custGeom>
          <a:ln w="12699">
            <a:solidFill>
              <a:srgbClr val="ED1C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0" y="371698"/>
            <a:ext cx="8903294" cy="7379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065">
              <a:lnSpc>
                <a:spcPct val="100000"/>
              </a:lnSpc>
            </a:pPr>
            <a:r>
              <a:rPr lang="en-US" sz="5000" dirty="0">
                <a:solidFill>
                  <a:srgbClr val="FFFFFF"/>
                </a:solidFill>
                <a:latin typeface="Arial"/>
                <a:cs typeface="Arial"/>
              </a:rPr>
              <a:t>Pre-Operative Medications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6362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6350"/>
            <a:ext cx="10045700" cy="161035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690626"/>
            <a:ext cx="10045687" cy="161023"/>
          </a:xfrm>
          <a:custGeom>
            <a:avLst/>
            <a:gdLst/>
            <a:ahLst/>
            <a:cxnLst/>
            <a:rect l="l" t="t" r="r" b="b"/>
            <a:pathLst>
              <a:path w="10045687" h="161023">
                <a:moveTo>
                  <a:pt x="0" y="161023"/>
                </a:moveTo>
                <a:lnTo>
                  <a:pt x="10045687" y="161023"/>
                </a:lnTo>
                <a:lnTo>
                  <a:pt x="10045687" y="0"/>
                </a:lnTo>
                <a:lnTo>
                  <a:pt x="0" y="0"/>
                </a:lnTo>
                <a:lnTo>
                  <a:pt x="0" y="16102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6690614"/>
            <a:ext cx="10045700" cy="161036"/>
          </a:xfrm>
          <a:custGeom>
            <a:avLst/>
            <a:gdLst/>
            <a:ahLst/>
            <a:cxnLst/>
            <a:rect l="l" t="t" r="r" b="b"/>
            <a:pathLst>
              <a:path w="10045700" h="161035">
                <a:moveTo>
                  <a:pt x="0" y="161035"/>
                </a:moveTo>
                <a:lnTo>
                  <a:pt x="10045700" y="161035"/>
                </a:lnTo>
                <a:lnTo>
                  <a:pt x="10045700" y="0"/>
                </a:lnTo>
                <a:lnTo>
                  <a:pt x="0" y="0"/>
                </a:lnTo>
                <a:lnTo>
                  <a:pt x="0" y="161035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7616</TotalTime>
  <Words>2380</Words>
  <Application>Microsoft Office PowerPoint</Application>
  <PresentationFormat>Custom</PresentationFormat>
  <Paragraphs>334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Pre-Op Education</vt:lpstr>
      <vt:lpstr>Table of Contents</vt:lpstr>
      <vt:lpstr>Your Health Care Team</vt:lpstr>
      <vt:lpstr>PowerPoint Presentation</vt:lpstr>
      <vt:lpstr>Pre-Op Testing</vt:lpstr>
      <vt:lpstr>Medical Clearance</vt:lpstr>
      <vt:lpstr>Pre-op Paperwork</vt:lpstr>
      <vt:lpstr>Pre-Operative Medications</vt:lpstr>
      <vt:lpstr>ACE/ ARB meds:                    do Not take day of surgery</vt:lpstr>
      <vt:lpstr>Pre-Operative Medications</vt:lpstr>
      <vt:lpstr>Pre-Operative Medications</vt:lpstr>
      <vt:lpstr>Pre-Op Shopping</vt:lpstr>
      <vt:lpstr>Two Days Before Surgery</vt:lpstr>
      <vt:lpstr>PowerPoint Presentation</vt:lpstr>
      <vt:lpstr>What to Bring to the Hospital</vt:lpstr>
      <vt:lpstr>Other Important Paperwork</vt:lpstr>
      <vt:lpstr>What to Bring: Packing</vt:lpstr>
      <vt:lpstr>What to Consider</vt:lpstr>
      <vt:lpstr>The Day Before Surgery</vt:lpstr>
      <vt:lpstr>PowerPoint Presentation</vt:lpstr>
      <vt:lpstr>The Day of Surgery</vt:lpstr>
      <vt:lpstr>The Day of Surgery</vt:lpstr>
      <vt:lpstr>PowerPoint Presentation</vt:lpstr>
      <vt:lpstr>What to Expect After Surgery</vt:lpstr>
      <vt:lpstr>What to Expect After Surgery</vt:lpstr>
      <vt:lpstr>PowerPoint Presentation</vt:lpstr>
      <vt:lpstr>Feel Empowered</vt:lpstr>
      <vt:lpstr>PowerPoint Presentation</vt:lpstr>
      <vt:lpstr>Discharge</vt:lpstr>
      <vt:lpstr>Going Home</vt:lpstr>
      <vt:lpstr>Home Instructions</vt:lpstr>
      <vt:lpstr>Home Instructions</vt:lpstr>
      <vt:lpstr>Once You Are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Alfons Pomp</dc:creator>
  <cp:lastModifiedBy>Liz Goldenberg</cp:lastModifiedBy>
  <cp:revision>225</cp:revision>
  <dcterms:created xsi:type="dcterms:W3CDTF">2013-02-19T12:15:43Z</dcterms:created>
  <dcterms:modified xsi:type="dcterms:W3CDTF">2022-10-17T18:40:36Z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2013-02-19T00:00:00Z</vt:filetime>
  </property>
  <property fmtid="{D5CDD505-2E9C-101B-9397-08002B2CF9AE}" pid="3" name="LastSaved">
    <vt:filetime>2013-02-19T00:00:00Z</vt:filetime>
  </property>
</Properties>
</file>